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media/image5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sldIdLst>
    <p:sldId id="256" r:id="rId3"/>
    <p:sldId id="271" r:id="rId4"/>
    <p:sldId id="272" r:id="rId5"/>
    <p:sldId id="273" r:id="rId6"/>
    <p:sldId id="274" r:id="rId7"/>
    <p:sldId id="276" r:id="rId8"/>
    <p:sldId id="27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78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42D"/>
    <a:srgbClr val="E35226"/>
    <a:srgbClr val="AA211F"/>
    <a:srgbClr val="002B9D"/>
    <a:srgbClr val="F7B149"/>
    <a:srgbClr val="00009D"/>
    <a:srgbClr val="F95A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4" autoAdjust="0"/>
    <p:restoredTop sz="94599"/>
  </p:normalViewPr>
  <p:slideViewPr>
    <p:cSldViewPr>
      <p:cViewPr varScale="1">
        <p:scale>
          <a:sx n="112" d="100"/>
          <a:sy n="112" d="100"/>
        </p:scale>
        <p:origin x="18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Relationship Id="rId3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jpeg"/><Relationship Id="rId23" Type="http://schemas.openxmlformats.org/officeDocument/2006/relationships/image" Target="../media/image33.gif"/><Relationship Id="rId24" Type="http://schemas.openxmlformats.org/officeDocument/2006/relationships/image" Target="../media/image34.jpe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Relationship Id="rId29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40.png"/><Relationship Id="rId31" Type="http://schemas.openxmlformats.org/officeDocument/2006/relationships/image" Target="../media/image41.png"/><Relationship Id="rId32" Type="http://schemas.openxmlformats.org/officeDocument/2006/relationships/image" Target="../media/image42.png"/><Relationship Id="rId9" Type="http://schemas.openxmlformats.org/officeDocument/2006/relationships/image" Target="../media/image19.png"/><Relationship Id="rId6" Type="http://schemas.openxmlformats.org/officeDocument/2006/relationships/image" Target="../media/image16.jpeg"/><Relationship Id="rId7" Type="http://schemas.openxmlformats.org/officeDocument/2006/relationships/image" Target="../media/image17.jpg"/><Relationship Id="rId8" Type="http://schemas.openxmlformats.org/officeDocument/2006/relationships/image" Target="../media/image18.png"/><Relationship Id="rId33" Type="http://schemas.openxmlformats.org/officeDocument/2006/relationships/image" Target="../media/image43.gif"/><Relationship Id="rId34" Type="http://schemas.openxmlformats.org/officeDocument/2006/relationships/image" Target="../media/image44.jpeg"/><Relationship Id="rId35" Type="http://schemas.openxmlformats.org/officeDocument/2006/relationships/image" Target="../media/image45.png"/><Relationship Id="rId36" Type="http://schemas.openxmlformats.org/officeDocument/2006/relationships/image" Target="../media/image46.jpeg"/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jpeg"/><Relationship Id="rId16" Type="http://schemas.openxmlformats.org/officeDocument/2006/relationships/image" Target="../media/image26.png"/><Relationship Id="rId17" Type="http://schemas.openxmlformats.org/officeDocument/2006/relationships/image" Target="../media/image27.jpe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37" Type="http://schemas.openxmlformats.org/officeDocument/2006/relationships/image" Target="../media/image47.jpeg"/><Relationship Id="rId38" Type="http://schemas.openxmlformats.org/officeDocument/2006/relationships/image" Target="../media/image48.jpeg"/></Relationships>
</file>

<file path=ppt/slideLayouts/_rels/slideLayout2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jpeg"/><Relationship Id="rId23" Type="http://schemas.openxmlformats.org/officeDocument/2006/relationships/image" Target="../media/image33.gif"/><Relationship Id="rId24" Type="http://schemas.openxmlformats.org/officeDocument/2006/relationships/image" Target="../media/image34.jpe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Relationship Id="rId29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30" Type="http://schemas.openxmlformats.org/officeDocument/2006/relationships/image" Target="../media/image40.png"/><Relationship Id="rId31" Type="http://schemas.openxmlformats.org/officeDocument/2006/relationships/image" Target="../media/image41.png"/><Relationship Id="rId32" Type="http://schemas.openxmlformats.org/officeDocument/2006/relationships/image" Target="../media/image42.png"/><Relationship Id="rId9" Type="http://schemas.openxmlformats.org/officeDocument/2006/relationships/image" Target="../media/image19.png"/><Relationship Id="rId6" Type="http://schemas.openxmlformats.org/officeDocument/2006/relationships/image" Target="../media/image16.jpeg"/><Relationship Id="rId7" Type="http://schemas.openxmlformats.org/officeDocument/2006/relationships/image" Target="../media/image17.jpg"/><Relationship Id="rId8" Type="http://schemas.openxmlformats.org/officeDocument/2006/relationships/image" Target="../media/image18.png"/><Relationship Id="rId33" Type="http://schemas.openxmlformats.org/officeDocument/2006/relationships/image" Target="../media/image43.gif"/><Relationship Id="rId34" Type="http://schemas.openxmlformats.org/officeDocument/2006/relationships/image" Target="../media/image44.jpeg"/><Relationship Id="rId35" Type="http://schemas.openxmlformats.org/officeDocument/2006/relationships/image" Target="../media/image45.png"/><Relationship Id="rId36" Type="http://schemas.openxmlformats.org/officeDocument/2006/relationships/image" Target="../media/image46.jpeg"/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jpeg"/><Relationship Id="rId16" Type="http://schemas.openxmlformats.org/officeDocument/2006/relationships/image" Target="../media/image26.png"/><Relationship Id="rId17" Type="http://schemas.openxmlformats.org/officeDocument/2006/relationships/image" Target="../media/image27.jpe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37" Type="http://schemas.openxmlformats.org/officeDocument/2006/relationships/image" Target="../media/image47.jpeg"/><Relationship Id="rId38" Type="http://schemas.openxmlformats.org/officeDocument/2006/relationships/image" Target="../media/image48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0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eudat.eu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_SERVICE_SU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 userDrawn="1"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B2 SERVICE SUITE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63" y="1661443"/>
            <a:ext cx="384651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1340768"/>
            <a:ext cx="43449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2258343"/>
            <a:ext cx="4343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3" y="3209256"/>
            <a:ext cx="43434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013" y="4144293"/>
            <a:ext cx="4343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125" y="5074568"/>
            <a:ext cx="43449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 userDrawn="1"/>
        </p:nvSpPr>
        <p:spPr>
          <a:xfrm>
            <a:off x="2760163" y="6011996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1" kern="1200" dirty="0" smtClean="0">
                <a:solidFill>
                  <a:srgbClr val="2D4E77"/>
                </a:solidFill>
                <a:latin typeface="Century Gothic" panose="020B0502020202020204" pitchFamily="34" charset="0"/>
                <a:ea typeface="+mn-ea"/>
                <a:cs typeface="+mn-cs"/>
              </a:rPr>
              <a:t>http://www.eudat.eu/services</a:t>
            </a:r>
            <a:endParaRPr lang="en-US" altLang="en-US" sz="1800" b="1" kern="1200" dirty="0">
              <a:solidFill>
                <a:srgbClr val="2D4E77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solidFill>
                  <a:schemeClr val="tx1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3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81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51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7894" y="1340768"/>
            <a:ext cx="3338155" cy="5581113"/>
            <a:chOff x="27894" y="1340768"/>
            <a:chExt cx="3338155" cy="558111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4697526"/>
              <a:ext cx="454154" cy="45415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340768"/>
              <a:ext cx="599144" cy="38008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6" y="1844824"/>
              <a:ext cx="1072851" cy="288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8" y="2241360"/>
              <a:ext cx="353494" cy="4320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90" y="2733887"/>
              <a:ext cx="423588" cy="4587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37" y="3789040"/>
              <a:ext cx="701694" cy="2482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130324"/>
              <a:ext cx="320268" cy="4046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20" y="5733256"/>
              <a:ext cx="571264" cy="1845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2" y="1556792"/>
              <a:ext cx="699349" cy="2583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3" y="2428890"/>
              <a:ext cx="631019" cy="18667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2788930"/>
              <a:ext cx="934467" cy="2044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3107681"/>
              <a:ext cx="544263" cy="25731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495066"/>
              <a:ext cx="395536" cy="19776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845992"/>
              <a:ext cx="358025" cy="34996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4363639"/>
              <a:ext cx="644394" cy="18744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877162"/>
              <a:ext cx="423490" cy="42349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48" y="5410875"/>
              <a:ext cx="1439820" cy="366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5102230"/>
              <a:ext cx="753216" cy="11486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601" y="4619743"/>
              <a:ext cx="683568" cy="29420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312" y="4217994"/>
              <a:ext cx="867544" cy="34641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3656982"/>
              <a:ext cx="413714" cy="40466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124" y="3115251"/>
              <a:ext cx="403105" cy="40708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2792393"/>
              <a:ext cx="405011" cy="22413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21" y="6131198"/>
              <a:ext cx="1121603" cy="7906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050" y="5841632"/>
              <a:ext cx="415943" cy="3593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13" y="4857809"/>
              <a:ext cx="446067" cy="12874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59" y="4392960"/>
              <a:ext cx="806202" cy="31007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54" y="3267525"/>
              <a:ext cx="592460" cy="41768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906" y="5337368"/>
              <a:ext cx="454871" cy="45487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255" y="5949280"/>
              <a:ext cx="1074794" cy="2667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942" y="2381561"/>
              <a:ext cx="556155" cy="2813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6380640"/>
              <a:ext cx="646388" cy="273966"/>
            </a:xfrm>
            <a:prstGeom prst="rect">
              <a:avLst/>
            </a:prstGeom>
          </p:spPr>
        </p:pic>
        <p:pic>
          <p:nvPicPr>
            <p:cNvPr id="48" name="Immagine 22" descr="poznan.jpg"/>
            <p:cNvPicPr>
              <a:picLocks noChangeAspect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41836" y="6003252"/>
              <a:ext cx="685747" cy="33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Immagine 25" descr="SandT.jpg"/>
            <p:cNvPicPr>
              <a:picLocks noChangeAspect="1"/>
            </p:cNvPicPr>
            <p:nvPr userDrawn="1"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1216451" y="1988840"/>
              <a:ext cx="951373" cy="23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Immagine 29" descr="umwelt.jpg"/>
            <p:cNvPicPr>
              <a:picLocks noChangeAspect="1"/>
            </p:cNvPicPr>
            <p:nvPr userDrawn="1"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139534" y="4157004"/>
              <a:ext cx="832066" cy="20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54437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27894" y="1340768"/>
            <a:ext cx="3338155" cy="5581113"/>
            <a:chOff x="27894" y="1340768"/>
            <a:chExt cx="3338155" cy="5581113"/>
          </a:xfrm>
        </p:grpSpPr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4697526"/>
              <a:ext cx="454154" cy="45415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340768"/>
              <a:ext cx="599144" cy="38008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6" y="1844824"/>
              <a:ext cx="1072851" cy="2880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8" y="2241360"/>
              <a:ext cx="353494" cy="43204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90" y="2733887"/>
              <a:ext cx="423588" cy="45876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37" y="3789040"/>
              <a:ext cx="701694" cy="24822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130324"/>
              <a:ext cx="320268" cy="40466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20" y="5733256"/>
              <a:ext cx="571264" cy="18458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2" y="1556792"/>
              <a:ext cx="699349" cy="25830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3" y="2428890"/>
              <a:ext cx="631019" cy="18667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2788930"/>
              <a:ext cx="934467" cy="20441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3107681"/>
              <a:ext cx="544263" cy="25731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495066"/>
              <a:ext cx="395536" cy="19776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845992"/>
              <a:ext cx="358025" cy="349969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4363639"/>
              <a:ext cx="644394" cy="18744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877162"/>
              <a:ext cx="423490" cy="4234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b="1" dirty="0" smtClean="0"/>
                <a:t>e-Science Data Factory</a:t>
              </a:r>
              <a:endParaRPr lang="it-IT" sz="900" b="1" dirty="0"/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48" y="5410875"/>
              <a:ext cx="1439820" cy="366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5102230"/>
              <a:ext cx="753216" cy="11486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601" y="4619743"/>
              <a:ext cx="683568" cy="29420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312" y="4217994"/>
              <a:ext cx="867544" cy="34641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3656982"/>
              <a:ext cx="413714" cy="40466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124" y="3115251"/>
              <a:ext cx="403105" cy="40708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2792393"/>
              <a:ext cx="405011" cy="22413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21" y="6131198"/>
              <a:ext cx="1121603" cy="790683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050" y="5841632"/>
              <a:ext cx="415943" cy="35931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13" y="4857809"/>
              <a:ext cx="446067" cy="128748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59" y="4392960"/>
              <a:ext cx="806202" cy="310078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54" y="3267525"/>
              <a:ext cx="592460" cy="41768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906" y="5337368"/>
              <a:ext cx="454871" cy="45487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255" y="5949280"/>
              <a:ext cx="1074794" cy="266708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942" y="2381561"/>
              <a:ext cx="556155" cy="28133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6380640"/>
              <a:ext cx="646388" cy="273966"/>
            </a:xfrm>
            <a:prstGeom prst="rect">
              <a:avLst/>
            </a:prstGeom>
          </p:spPr>
        </p:pic>
        <p:pic>
          <p:nvPicPr>
            <p:cNvPr id="82" name="Immagine 22" descr="poznan.jpg"/>
            <p:cNvPicPr>
              <a:picLocks noChangeAspect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41836" y="6003252"/>
              <a:ext cx="685747" cy="33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Immagine 25" descr="SandT.jpg"/>
            <p:cNvPicPr>
              <a:picLocks noChangeAspect="1"/>
            </p:cNvPicPr>
            <p:nvPr userDrawn="1"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1216451" y="1988840"/>
              <a:ext cx="951373" cy="23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Immagine 29" descr="umwelt.jpg"/>
            <p:cNvPicPr>
              <a:picLocks noChangeAspect="1"/>
            </p:cNvPicPr>
            <p:nvPr userDrawn="1"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139534" y="4157004"/>
              <a:ext cx="832066" cy="20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64597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Geograph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33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Political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2" y="464408"/>
            <a:ext cx="8524788" cy="63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03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8172399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2" y="6137094"/>
            <a:ext cx="27922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www.eudat.eu</a:t>
            </a:r>
            <a:endParaRPr lang="en-GB" sz="2800" b="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9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Immagine 12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" y="-119811"/>
            <a:ext cx="1164989" cy="909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235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235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23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27" Type="http://schemas.openxmlformats.org/officeDocument/2006/relationships/image" Target="../media/image1.png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theme" Target="../theme/theme2.xml"/><Relationship Id="rId3" Type="http://schemas.openxmlformats.org/officeDocument/2006/relationships/image" Target="../media/image5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0423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  <p:sldLayoutId id="2147483660" r:id="rId14"/>
    <p:sldLayoutId id="2147483681" r:id="rId15"/>
    <p:sldLayoutId id="2147483662" r:id="rId16"/>
    <p:sldLayoutId id="2147483683" r:id="rId17"/>
    <p:sldLayoutId id="2147483682" r:id="rId18"/>
    <p:sldLayoutId id="2147483661" r:id="rId19"/>
    <p:sldLayoutId id="2147483675" r:id="rId20"/>
    <p:sldLayoutId id="2147483684" r:id="rId21"/>
    <p:sldLayoutId id="2147483674" r:id="rId22"/>
    <p:sldLayoutId id="2147483685" r:id="rId23"/>
    <p:sldLayoutId id="2147483679" r:id="rId24"/>
    <p:sldLayoutId id="2147483680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tiff"/><Relationship Id="rId3" Type="http://schemas.openxmlformats.org/officeDocument/2006/relationships/hyperlink" Target="http://b2note.bsc.es/deve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annotation.org/spec/core/" TargetMode="External"/><Relationship Id="rId3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4" Type="http://schemas.openxmlformats.org/officeDocument/2006/relationships/hyperlink" Target="http://www.eudat.eu/join-euo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3" Type="http://schemas.openxmlformats.org/officeDocument/2006/relationships/hyperlink" Target="https://www.w3.org/TR/2014/NOTE-rdf11-primer-20140225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Semantic</a:t>
            </a:r>
            <a:r>
              <a:rPr lang="it-IT" dirty="0" smtClean="0"/>
              <a:t> </a:t>
            </a:r>
            <a:r>
              <a:rPr lang="it-IT" dirty="0" err="1" smtClean="0"/>
              <a:t>Annotation</a:t>
            </a:r>
            <a:r>
              <a:rPr lang="it-IT" dirty="0" smtClean="0"/>
              <a:t> service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601960"/>
          </a:xfrm>
        </p:spPr>
        <p:txBody>
          <a:bodyPr/>
          <a:lstStyle/>
          <a:p>
            <a:r>
              <a:rPr lang="it-IT" dirty="0" smtClean="0"/>
              <a:t>A first </a:t>
            </a:r>
            <a:r>
              <a:rPr lang="it-IT" dirty="0" err="1" smtClean="0"/>
              <a:t>prototype</a:t>
            </a:r>
            <a:r>
              <a:rPr lang="it-IT" dirty="0" smtClean="0"/>
              <a:t> for B2Note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Yann Le </a:t>
            </a:r>
            <a:r>
              <a:rPr lang="it-IT" dirty="0" err="1" smtClean="0"/>
              <a:t>Franc</a:t>
            </a:r>
            <a:r>
              <a:rPr lang="it-IT" dirty="0" smtClean="0"/>
              <a:t>, </a:t>
            </a:r>
            <a:r>
              <a:rPr lang="it-IT" dirty="0" err="1" smtClean="0"/>
              <a:t>PhD</a:t>
            </a:r>
            <a:endParaRPr lang="it-IT" dirty="0" smtClean="0"/>
          </a:p>
          <a:p>
            <a:r>
              <a:rPr lang="it-IT" dirty="0"/>
              <a:t>e</a:t>
            </a:r>
            <a:r>
              <a:rPr lang="it-IT" dirty="0" smtClean="0"/>
              <a:t>-Science Data </a:t>
            </a:r>
            <a:r>
              <a:rPr lang="it-IT" dirty="0" err="1" smtClean="0"/>
              <a:t>Factory</a:t>
            </a:r>
            <a:r>
              <a:rPr lang="it-IT" dirty="0" smtClean="0"/>
              <a:t>, France</a:t>
            </a:r>
          </a:p>
          <a:p>
            <a:r>
              <a:rPr lang="it-IT" dirty="0" smtClean="0"/>
              <a:t>User Forum, Rome</a:t>
            </a:r>
          </a:p>
          <a:p>
            <a:r>
              <a:rPr lang="it-IT" dirty="0" err="1" smtClean="0"/>
              <a:t>Feb</a:t>
            </a:r>
            <a:r>
              <a:rPr lang="it-IT" dirty="0" smtClean="0"/>
              <a:t> 3-4,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83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prototype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7308304" cy="47337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75856" y="1309246"/>
            <a:ext cx="277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3"/>
              </a:rPr>
              <a:t>http://b2note.bsc.es/devel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1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prototype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876"/>
            <a:ext cx="9144000" cy="497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prototype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7" b="9615"/>
          <a:stretch/>
        </p:blipFill>
        <p:spPr>
          <a:xfrm>
            <a:off x="0" y="1268760"/>
            <a:ext cx="91440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prototype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8928"/>
            <a:ext cx="9144000" cy="49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Test </a:t>
            </a:r>
            <a:r>
              <a:rPr lang="fr-FR" dirty="0" err="1" smtClean="0"/>
              <a:t>integration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B2SHARE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" y="1629935"/>
            <a:ext cx="9144000" cy="50394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47864" y="1138456"/>
            <a:ext cx="2251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https://86.50.168.182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6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Test </a:t>
            </a:r>
            <a:r>
              <a:rPr lang="fr-FR" dirty="0" err="1"/>
              <a:t>integration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B2SHARE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" y="1268760"/>
            <a:ext cx="9144000" cy="499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6571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Use Open Annotation data format </a:t>
            </a:r>
            <a:r>
              <a:rPr lang="fr-FR" dirty="0"/>
              <a:t>(</a:t>
            </a:r>
            <a:r>
              <a:rPr lang="fr-FR" dirty="0">
                <a:hlinkClick r:id="rId2"/>
              </a:rPr>
              <a:t>http://www.openannotation.org/spec/core</a:t>
            </a:r>
            <a:r>
              <a:rPr lang="fr-FR" dirty="0" smtClean="0">
                <a:hlinkClick r:id="rId2"/>
              </a:rPr>
              <a:t>/</a:t>
            </a:r>
            <a:r>
              <a:rPr lang="fr-FR" dirty="0" smtClean="0"/>
              <a:t> )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Add</a:t>
            </a:r>
            <a:r>
              <a:rPr lang="fr-FR" dirty="0" smtClean="0"/>
              <a:t> a </a:t>
            </a:r>
            <a:r>
              <a:rPr lang="fr-FR" dirty="0" err="1" smtClean="0"/>
              <a:t>RESTful</a:t>
            </a:r>
            <a:r>
              <a:rPr lang="fr-FR" dirty="0" smtClean="0"/>
              <a:t> API to </a:t>
            </a:r>
            <a:r>
              <a:rPr lang="fr-FR" dirty="0" err="1" smtClean="0"/>
              <a:t>access</a:t>
            </a:r>
            <a:r>
              <a:rPr lang="fr-FR" dirty="0" smtClean="0"/>
              <a:t> annotation services</a:t>
            </a:r>
          </a:p>
          <a:p>
            <a:r>
              <a:rPr lang="fr-FR" dirty="0" err="1" smtClean="0"/>
              <a:t>Develop</a:t>
            </a:r>
            <a:r>
              <a:rPr lang="fr-FR" dirty="0" smtClean="0"/>
              <a:t> </a:t>
            </a:r>
            <a:r>
              <a:rPr lang="fr-FR" dirty="0" err="1" smtClean="0"/>
              <a:t>search</a:t>
            </a:r>
            <a:r>
              <a:rPr lang="fr-FR" dirty="0" smtClean="0"/>
              <a:t> </a:t>
            </a:r>
            <a:r>
              <a:rPr lang="fr-FR" dirty="0" err="1" smtClean="0"/>
              <a:t>functionalities</a:t>
            </a:r>
            <a:r>
              <a:rPr lang="fr-FR" dirty="0" smtClean="0"/>
              <a:t> and interface for annotation</a:t>
            </a:r>
          </a:p>
          <a:p>
            <a:r>
              <a:rPr lang="fr-FR" dirty="0" err="1" smtClean="0"/>
              <a:t>Publish</a:t>
            </a:r>
            <a:r>
              <a:rPr lang="fr-FR" dirty="0" smtClean="0"/>
              <a:t> data </a:t>
            </a:r>
            <a:r>
              <a:rPr lang="fr-FR" dirty="0" err="1" smtClean="0"/>
              <a:t>through</a:t>
            </a:r>
            <a:r>
              <a:rPr lang="fr-FR" dirty="0" smtClean="0"/>
              <a:t> SPARQL </a:t>
            </a:r>
            <a:r>
              <a:rPr lang="fr-FR" dirty="0" err="1" smtClean="0"/>
              <a:t>endpoint</a:t>
            </a:r>
            <a:endParaRPr lang="fr-FR" dirty="0"/>
          </a:p>
          <a:p>
            <a:r>
              <a:rPr lang="fr-FR" dirty="0" smtClean="0"/>
              <a:t>Use </a:t>
            </a:r>
            <a:r>
              <a:rPr lang="fr-FR" dirty="0" err="1" smtClean="0"/>
              <a:t>Linked</a:t>
            </a:r>
            <a:r>
              <a:rPr lang="fr-FR" dirty="0" smtClean="0"/>
              <a:t> Data Platform standard,</a:t>
            </a:r>
            <a:r>
              <a:rPr lang="is-IS" dirty="0" smtClean="0"/>
              <a:t>…</a:t>
            </a:r>
            <a:endParaRPr lang="fr-FR" dirty="0" smtClean="0"/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132856"/>
            <a:ext cx="3315320" cy="190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Our </a:t>
            </a:r>
            <a:r>
              <a:rPr lang="fr-FR" dirty="0" err="1" smtClean="0"/>
              <a:t>aims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Improve</a:t>
            </a:r>
            <a:r>
              <a:rPr lang="fr-FR" dirty="0" smtClean="0"/>
              <a:t> prototype to release a pilot service in the </a:t>
            </a:r>
            <a:r>
              <a:rPr lang="fr-FR" dirty="0" err="1" smtClean="0"/>
              <a:t>upcoming</a:t>
            </a:r>
            <a:r>
              <a:rPr lang="fr-FR" dirty="0" smtClean="0"/>
              <a:t> 6 </a:t>
            </a:r>
            <a:r>
              <a:rPr lang="fr-FR" dirty="0" err="1" smtClean="0"/>
              <a:t>months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Get</a:t>
            </a:r>
            <a:r>
              <a:rPr lang="fr-FR" dirty="0" smtClean="0"/>
              <a:t> more use-cases to </a:t>
            </a:r>
            <a:r>
              <a:rPr lang="fr-FR" dirty="0" err="1" smtClean="0"/>
              <a:t>extend</a:t>
            </a:r>
            <a:r>
              <a:rPr lang="fr-FR" dirty="0" smtClean="0"/>
              <a:t> the service </a:t>
            </a:r>
            <a:r>
              <a:rPr lang="fr-FR" dirty="0" err="1" smtClean="0"/>
              <a:t>functionalities</a:t>
            </a:r>
            <a:endParaRPr lang="fr-FR" dirty="0" smtClean="0"/>
          </a:p>
          <a:p>
            <a:endParaRPr lang="fr-FR" dirty="0"/>
          </a:p>
          <a:p>
            <a:r>
              <a:rPr lang="fr-FR" dirty="0" err="1" smtClean="0"/>
              <a:t>Integrate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B2FIND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7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391400" cy="868362"/>
          </a:xfrm>
        </p:spPr>
        <p:txBody>
          <a:bodyPr/>
          <a:lstStyle/>
          <a:p>
            <a:r>
              <a:rPr lang="fr-FR" dirty="0" smtClean="0"/>
              <a:t>The team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9" t="4748" r="37525" b="12082"/>
          <a:stretch/>
        </p:blipFill>
        <p:spPr>
          <a:xfrm>
            <a:off x="2987824" y="1484784"/>
            <a:ext cx="1152128" cy="152729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72" y="1499911"/>
            <a:ext cx="1489968" cy="148996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71099" y="3033822"/>
            <a:ext cx="2847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Century Gothic" charset="0"/>
                <a:ea typeface="Century Gothic" charset="0"/>
                <a:cs typeface="Century Gothic" charset="0"/>
              </a:rPr>
              <a:t>Antoine </a:t>
            </a:r>
            <a:r>
              <a:rPr lang="fr-FR" dirty="0" err="1" smtClean="0">
                <a:latin typeface="Century Gothic" charset="0"/>
                <a:ea typeface="Century Gothic" charset="0"/>
                <a:cs typeface="Century Gothic" charset="0"/>
              </a:rPr>
              <a:t>Brémaud</a:t>
            </a:r>
            <a:r>
              <a:rPr lang="fr-FR" dirty="0" smtClean="0">
                <a:latin typeface="Century Gothic" charset="0"/>
                <a:ea typeface="Century Gothic" charset="0"/>
                <a:cs typeface="Century Gothic" charset="0"/>
              </a:rPr>
              <a:t>, PhD</a:t>
            </a:r>
          </a:p>
          <a:p>
            <a:pPr algn="ctr"/>
            <a:r>
              <a:rPr lang="fr-FR" dirty="0" smtClean="0">
                <a:latin typeface="Century Gothic" charset="0"/>
                <a:ea typeface="Century Gothic" charset="0"/>
                <a:cs typeface="Century Gothic" charset="0"/>
              </a:rPr>
              <a:t>e-Science Data </a:t>
            </a:r>
            <a:r>
              <a:rPr lang="fr-FR" dirty="0" err="1" smtClean="0">
                <a:latin typeface="Century Gothic" charset="0"/>
                <a:ea typeface="Century Gothic" charset="0"/>
                <a:cs typeface="Century Gothic" charset="0"/>
              </a:rPr>
              <a:t>Factory</a:t>
            </a:r>
            <a:endParaRPr lang="fr-FR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80433" y="3033822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latin typeface="Century Gothic" charset="0"/>
                <a:ea typeface="Century Gothic" charset="0"/>
                <a:cs typeface="Century Gothic" charset="0"/>
              </a:rPr>
              <a:t>Pablo </a:t>
            </a:r>
            <a:r>
              <a:rPr lang="fr-FR" dirty="0" err="1" smtClean="0">
                <a:latin typeface="Century Gothic" charset="0"/>
                <a:ea typeface="Century Gothic" charset="0"/>
                <a:cs typeface="Century Gothic" charset="0"/>
              </a:rPr>
              <a:t>Ródenas</a:t>
            </a:r>
            <a:endParaRPr lang="fr-FR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dirty="0" smtClean="0">
                <a:latin typeface="Century Gothic" charset="0"/>
                <a:ea typeface="Century Gothic" charset="0"/>
                <a:cs typeface="Century Gothic" charset="0"/>
              </a:rPr>
              <a:t>BSC</a:t>
            </a:r>
            <a:endParaRPr lang="fr-FR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67732" y="3933056"/>
            <a:ext cx="39052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u="sng" dirty="0" err="1" smtClean="0">
                <a:latin typeface="Century Gothic" charset="0"/>
                <a:ea typeface="Century Gothic" charset="0"/>
                <a:cs typeface="Century Gothic" charset="0"/>
              </a:rPr>
              <a:t>Thanks</a:t>
            </a:r>
            <a:r>
              <a:rPr lang="fr-FR" u="sng" dirty="0" smtClean="0">
                <a:latin typeface="Century Gothic" charset="0"/>
                <a:ea typeface="Century Gothic" charset="0"/>
                <a:cs typeface="Century Gothic" charset="0"/>
              </a:rPr>
              <a:t> to</a:t>
            </a:r>
          </a:p>
          <a:p>
            <a:pPr algn="ctr"/>
            <a:endParaRPr lang="fr-FR" u="sng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dirty="0" smtClean="0">
                <a:latin typeface="Century Gothic" charset="0"/>
                <a:ea typeface="Century Gothic" charset="0"/>
                <a:cs typeface="Century Gothic" charset="0"/>
              </a:rPr>
              <a:t>Emanuel Dima (B2Share)</a:t>
            </a:r>
            <a:endParaRPr lang="fr-FR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endParaRPr lang="fr-FR" u="sng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dirty="0" smtClean="0"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fr-FR" dirty="0" err="1" smtClean="0">
                <a:latin typeface="Century Gothic" charset="0"/>
                <a:ea typeface="Century Gothic" charset="0"/>
                <a:cs typeface="Century Gothic" charset="0"/>
              </a:rPr>
              <a:t>Semantic</a:t>
            </a:r>
            <a:r>
              <a:rPr lang="fr-FR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dirty="0" err="1" smtClean="0">
                <a:latin typeface="Century Gothic" charset="0"/>
                <a:ea typeface="Century Gothic" charset="0"/>
                <a:cs typeface="Century Gothic" charset="0"/>
              </a:rPr>
              <a:t>Working</a:t>
            </a:r>
            <a:r>
              <a:rPr lang="fr-FR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dirty="0" smtClean="0">
                <a:latin typeface="Century Gothic" charset="0"/>
                <a:ea typeface="Century Gothic" charset="0"/>
                <a:cs typeface="Century Gothic" charset="0"/>
              </a:rPr>
              <a:t>Group</a:t>
            </a:r>
          </a:p>
          <a:p>
            <a:pPr algn="ctr"/>
            <a:endParaRPr lang="fr-FR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pPr algn="ctr"/>
            <a:r>
              <a:rPr lang="fr-FR" dirty="0" smtClean="0">
                <a:latin typeface="Century Gothic" charset="0"/>
                <a:ea typeface="Century Gothic" charset="0"/>
                <a:cs typeface="Century Gothic" charset="0"/>
              </a:rPr>
              <a:t>The </a:t>
            </a:r>
            <a:r>
              <a:rPr lang="fr-FR" dirty="0" err="1" smtClean="0">
                <a:latin typeface="Century Gothic" charset="0"/>
                <a:ea typeface="Century Gothic" charset="0"/>
                <a:cs typeface="Century Gothic" charset="0"/>
              </a:rPr>
              <a:t>EUropean</a:t>
            </a:r>
            <a:r>
              <a:rPr lang="fr-FR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dirty="0" err="1" smtClean="0">
                <a:latin typeface="Century Gothic" charset="0"/>
                <a:ea typeface="Century Gothic" charset="0"/>
                <a:cs typeface="Century Gothic" charset="0"/>
              </a:rPr>
              <a:t>Ontology</a:t>
            </a:r>
            <a:r>
              <a:rPr lang="fr-FR" dirty="0" smtClean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fr-FR" dirty="0" smtClean="0">
                <a:latin typeface="Century Gothic" charset="0"/>
                <a:ea typeface="Century Gothic" charset="0"/>
                <a:cs typeface="Century Gothic" charset="0"/>
              </a:rPr>
              <a:t>Network</a:t>
            </a:r>
          </a:p>
          <a:p>
            <a:pPr algn="ctr"/>
            <a:r>
              <a:rPr lang="fr-FR" dirty="0" smtClean="0">
                <a:latin typeface="Century Gothic" charset="0"/>
                <a:ea typeface="Century Gothic" charset="0"/>
                <a:cs typeface="Century Gothic" charset="0"/>
                <a:hlinkClick r:id="rId4"/>
              </a:rPr>
              <a:t>http</a:t>
            </a:r>
            <a:r>
              <a:rPr lang="fr-FR" dirty="0">
                <a:latin typeface="Century Gothic" charset="0"/>
                <a:ea typeface="Century Gothic" charset="0"/>
                <a:cs typeface="Century Gothic" charset="0"/>
                <a:hlinkClick r:id="rId4"/>
              </a:rPr>
              <a:t>://</a:t>
            </a:r>
            <a:r>
              <a:rPr lang="fr-FR" dirty="0" smtClean="0">
                <a:latin typeface="Century Gothic" charset="0"/>
                <a:ea typeface="Century Gothic" charset="0"/>
                <a:cs typeface="Century Gothic" charset="0"/>
                <a:hlinkClick r:id="rId4"/>
              </a:rPr>
              <a:t>www.eudat.eu/join-euon</a:t>
            </a:r>
            <a:r>
              <a:rPr lang="fr-FR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endParaRPr lang="fr-FR" dirty="0"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do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mean</a:t>
            </a:r>
            <a:r>
              <a:rPr lang="fr-FR" dirty="0" smtClean="0"/>
              <a:t> by annotation?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By definition, an annotation is “a note added to a text, book, drawing, etc., as a comment or an explanation” (from Merriam Webster). </a:t>
            </a:r>
            <a:endParaRPr lang="fr-FR" dirty="0"/>
          </a:p>
          <a:p>
            <a:endParaRPr lang="fr-FR" dirty="0"/>
          </a:p>
          <a:p>
            <a:r>
              <a:rPr lang="en-GB" dirty="0"/>
              <a:t>In our context, it is an assertion we want to make about a digital resource i.e. a text file, an image, a recording, a movie,... 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8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Annotation: General Principles</a:t>
            </a:r>
            <a:endParaRPr lang="en-US" dirty="0"/>
          </a:p>
        </p:txBody>
      </p:sp>
      <p:pic>
        <p:nvPicPr>
          <p:cNvPr id="4" name="Content Placeholder 3" descr="Annotation_Principl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9" r="-7339"/>
          <a:stretch>
            <a:fillRect/>
          </a:stretch>
        </p:blipFill>
        <p:spPr>
          <a:xfrm>
            <a:off x="-36512" y="1340768"/>
            <a:ext cx="9371013" cy="5153025"/>
          </a:xfrm>
        </p:spPr>
      </p:pic>
    </p:spTree>
    <p:extLst>
      <p:ext uri="{BB962C8B-B14F-4D97-AF65-F5344CB8AC3E}">
        <p14:creationId xmlns:p14="http://schemas.microsoft.com/office/powerpoint/2010/main" val="20200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end, it’s a way to create a GRAPH!!</a:t>
            </a:r>
            <a:endParaRPr lang="en-US" dirty="0"/>
          </a:p>
        </p:txBody>
      </p:sp>
      <p:pic>
        <p:nvPicPr>
          <p:cNvPr id="4" name="Picture 3" descr="example-grap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689" y="1412776"/>
            <a:ext cx="7585293" cy="506876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34400" y="1066334"/>
            <a:ext cx="649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://www.w3.org/TR/2014/NOTE-rdf11-primer-20140225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03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4624"/>
            <a:ext cx="7391400" cy="868362"/>
          </a:xfrm>
        </p:spPr>
        <p:txBody>
          <a:bodyPr/>
          <a:lstStyle/>
          <a:p>
            <a:r>
              <a:rPr lang="en-US" dirty="0" smtClean="0"/>
              <a:t>Now we need to store it…</a:t>
            </a:r>
            <a:endParaRPr lang="en-US" dirty="0"/>
          </a:p>
        </p:txBody>
      </p:sp>
      <p:pic>
        <p:nvPicPr>
          <p:cNvPr id="4" name="Picture 3" descr="datab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46" y="1175925"/>
            <a:ext cx="5023556" cy="5023556"/>
          </a:xfrm>
          <a:prstGeom prst="rect">
            <a:avLst/>
          </a:prstGeom>
        </p:spPr>
      </p:pic>
      <p:pic>
        <p:nvPicPr>
          <p:cNvPr id="5" name="Picture 4" descr="example-grap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34" y="1231334"/>
            <a:ext cx="3935311" cy="262971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038656" y="2092961"/>
          <a:ext cx="3475050" cy="3005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272"/>
                <a:gridCol w="1099428"/>
                <a:gridCol w="1158350"/>
              </a:tblGrid>
              <a:tr h="3628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Subject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Predicate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Object</a:t>
                      </a:r>
                      <a:endParaRPr lang="en-US" sz="1400" dirty="0"/>
                    </a:p>
                  </a:txBody>
                  <a:tcPr/>
                </a:tc>
              </a:tr>
              <a:tr h="3628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</a:t>
                      </a:r>
                      <a:r>
                        <a:rPr lang="en-US" sz="1400" baseline="0" dirty="0" smtClean="0"/>
                        <a:t> a friend of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Bob</a:t>
                      </a:r>
                      <a:endParaRPr lang="en-US" sz="1400" dirty="0"/>
                    </a:p>
                  </a:txBody>
                  <a:tcPr/>
                </a:tc>
              </a:tr>
              <a:tr h="3628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Bob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 interested 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Mona Lisa</a:t>
                      </a:r>
                      <a:endParaRPr lang="en-US" sz="1400" dirty="0"/>
                    </a:p>
                  </a:txBody>
                  <a:tcPr/>
                </a:tc>
              </a:tr>
              <a:tr h="3628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Bob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 a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Person</a:t>
                      </a:r>
                      <a:endParaRPr lang="en-US" sz="1400" dirty="0"/>
                    </a:p>
                  </a:txBody>
                  <a:tcPr/>
                </a:tc>
              </a:tr>
              <a:tr h="3628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Bob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 born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</a:t>
                      </a:r>
                      <a:r>
                        <a:rPr lang="en-US" sz="1400" baseline="0" dirty="0" smtClean="0"/>
                        <a:t> July 1990</a:t>
                      </a:r>
                      <a:endParaRPr lang="en-US" sz="1400" dirty="0"/>
                    </a:p>
                  </a:txBody>
                  <a:tcPr/>
                </a:tc>
              </a:tr>
              <a:tr h="3628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Mona Lisa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Was created by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Leonardo </a:t>
                      </a:r>
                      <a:r>
                        <a:rPr lang="en-US" sz="1400" dirty="0" err="1" smtClean="0"/>
                        <a:t>Da</a:t>
                      </a:r>
                      <a:r>
                        <a:rPr lang="en-US" sz="1400" dirty="0" smtClean="0"/>
                        <a:t> Vinci</a:t>
                      </a:r>
                      <a:endParaRPr lang="en-US" sz="1400" dirty="0"/>
                    </a:p>
                  </a:txBody>
                  <a:tcPr/>
                </a:tc>
              </a:tr>
              <a:tr h="36285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 </a:t>
                      </a:r>
                      <a:r>
                        <a:rPr lang="en-US" sz="1400" dirty="0" err="1" smtClean="0"/>
                        <a:t>Joconde</a:t>
                      </a:r>
                      <a:r>
                        <a:rPr lang="en-US" sz="1400" baseline="0" dirty="0" smtClean="0"/>
                        <a:t> in Washington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Is about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Mona Lisa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24128" y="980728"/>
            <a:ext cx="211828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Triple Store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857098" y="5312742"/>
            <a:ext cx="1803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SPARQL endpoint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578" y="5581035"/>
            <a:ext cx="16274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SPARQL Queries</a:t>
            </a:r>
            <a:endParaRPr lang="en-US" sz="3200" b="1" dirty="0"/>
          </a:p>
        </p:txBody>
      </p:sp>
      <p:sp>
        <p:nvSpPr>
          <p:cNvPr id="10" name="Left-Right Arrow 9"/>
          <p:cNvSpPr/>
          <p:nvPr/>
        </p:nvSpPr>
        <p:spPr>
          <a:xfrm rot="20899673">
            <a:off x="2413060" y="5617542"/>
            <a:ext cx="3233672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>
            <a:stCxn id="5" idx="2"/>
          </p:cNvCxnSpPr>
          <p:nvPr/>
        </p:nvCxnSpPr>
        <p:spPr>
          <a:xfrm rot="16200000" flipH="1">
            <a:off x="3130973" y="2867765"/>
            <a:ext cx="914400" cy="2900966"/>
          </a:xfrm>
          <a:prstGeom prst="curvedConnector2">
            <a:avLst/>
          </a:prstGeom>
          <a:ln w="76200" cmpd="sng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2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3914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704853"/>
            <a:ext cx="8229600" cy="174848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Extend data object description</a:t>
            </a:r>
          </a:p>
          <a:p>
            <a:r>
              <a:rPr lang="en-US" dirty="0"/>
              <a:t>Link data objects within the EUDAT CDI and with external resources</a:t>
            </a:r>
          </a:p>
          <a:p>
            <a:r>
              <a:rPr lang="en-US" dirty="0"/>
              <a:t>Make data object description interoperable and discoverable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35696" y="1268760"/>
            <a:ext cx="5256584" cy="3096344"/>
            <a:chOff x="1835696" y="1268760"/>
            <a:chExt cx="5256584" cy="3096344"/>
          </a:xfrm>
        </p:grpSpPr>
        <p:pic>
          <p:nvPicPr>
            <p:cNvPr id="5" name="Imag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2" y="3238872"/>
              <a:ext cx="971062" cy="1126232"/>
            </a:xfrm>
            <a:prstGeom prst="rect">
              <a:avLst/>
            </a:prstGeom>
          </p:spPr>
        </p:pic>
        <p:pic>
          <p:nvPicPr>
            <p:cNvPr id="6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3238872"/>
              <a:ext cx="971062" cy="1126232"/>
            </a:xfrm>
            <a:prstGeom prst="rect">
              <a:avLst/>
            </a:prstGeom>
          </p:spPr>
        </p:pic>
        <p:pic>
          <p:nvPicPr>
            <p:cNvPr id="7" name="Imag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3238872"/>
              <a:ext cx="971062" cy="1126232"/>
            </a:xfrm>
            <a:prstGeom prst="rect">
              <a:avLst/>
            </a:prstGeom>
          </p:spPr>
        </p:pic>
        <p:pic>
          <p:nvPicPr>
            <p:cNvPr id="8" name="Imag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7824" y="3238872"/>
              <a:ext cx="971062" cy="1126232"/>
            </a:xfrm>
            <a:prstGeom prst="rect">
              <a:avLst/>
            </a:prstGeom>
          </p:spPr>
        </p:pic>
        <p:pic>
          <p:nvPicPr>
            <p:cNvPr id="9" name="Imag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2160" y="3238872"/>
              <a:ext cx="971062" cy="1126232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1835696" y="1268760"/>
              <a:ext cx="5256584" cy="139404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79712" y="1628800"/>
              <a:ext cx="48965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/>
              <a:r>
                <a:rPr lang="en-US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Semantic Web/Linked Services and Data infrastructure</a:t>
              </a:r>
              <a:endParaRPr lang="en-US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2" name="Up Arrow 11"/>
            <p:cNvSpPr/>
            <p:nvPr/>
          </p:nvSpPr>
          <p:spPr>
            <a:xfrm>
              <a:off x="2267744" y="2662808"/>
              <a:ext cx="216024" cy="576064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Up Arrow 12"/>
            <p:cNvSpPr/>
            <p:nvPr/>
          </p:nvSpPr>
          <p:spPr>
            <a:xfrm flipH="1" flipV="1">
              <a:off x="2483768" y="2697829"/>
              <a:ext cx="216024" cy="576064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3275856" y="2662808"/>
              <a:ext cx="216024" cy="576064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 Arrow 14"/>
            <p:cNvSpPr/>
            <p:nvPr/>
          </p:nvSpPr>
          <p:spPr>
            <a:xfrm flipH="1" flipV="1">
              <a:off x="3491880" y="2697829"/>
              <a:ext cx="216024" cy="576064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 Arrow 15"/>
            <p:cNvSpPr/>
            <p:nvPr/>
          </p:nvSpPr>
          <p:spPr>
            <a:xfrm>
              <a:off x="4283968" y="2662312"/>
              <a:ext cx="216024" cy="576064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 flipH="1" flipV="1">
              <a:off x="4499992" y="2697333"/>
              <a:ext cx="216024" cy="576064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17"/>
            <p:cNvSpPr/>
            <p:nvPr/>
          </p:nvSpPr>
          <p:spPr>
            <a:xfrm>
              <a:off x="5292080" y="2668662"/>
              <a:ext cx="216024" cy="576064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Up Arrow 18"/>
            <p:cNvSpPr/>
            <p:nvPr/>
          </p:nvSpPr>
          <p:spPr>
            <a:xfrm flipH="1" flipV="1">
              <a:off x="5508104" y="2703683"/>
              <a:ext cx="216024" cy="576064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Up Arrow 19"/>
            <p:cNvSpPr/>
            <p:nvPr/>
          </p:nvSpPr>
          <p:spPr>
            <a:xfrm>
              <a:off x="6300192" y="2662808"/>
              <a:ext cx="216024" cy="576064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Up Arrow 20"/>
            <p:cNvSpPr/>
            <p:nvPr/>
          </p:nvSpPr>
          <p:spPr>
            <a:xfrm flipH="1" flipV="1">
              <a:off x="6516216" y="2697829"/>
              <a:ext cx="216024" cy="576064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8769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3008" y="116632"/>
            <a:ext cx="7391400" cy="868362"/>
          </a:xfrm>
        </p:spPr>
        <p:txBody>
          <a:bodyPr/>
          <a:lstStyle/>
          <a:p>
            <a:r>
              <a:rPr lang="en-GB" smtClean="0"/>
              <a:t>The “use-cases”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Manual</a:t>
            </a:r>
            <a:r>
              <a:rPr lang="fr-FR" dirty="0" smtClean="0"/>
              <a:t> </a:t>
            </a:r>
            <a:r>
              <a:rPr lang="fr-FR" dirty="0" smtClean="0"/>
              <a:t>annotations of data </a:t>
            </a:r>
            <a:r>
              <a:rPr lang="fr-FR" dirty="0" err="1" smtClean="0"/>
              <a:t>elements</a:t>
            </a:r>
            <a:r>
              <a:rPr lang="fr-FR" dirty="0" smtClean="0"/>
              <a:t>: </a:t>
            </a:r>
            <a:r>
              <a:rPr lang="fr-FR" dirty="0" err="1" smtClean="0"/>
              <a:t>semantic</a:t>
            </a:r>
            <a:r>
              <a:rPr lang="fr-FR" dirty="0" smtClean="0"/>
              <a:t> </a:t>
            </a:r>
            <a:r>
              <a:rPr lang="fr-FR" dirty="0" err="1" smtClean="0"/>
              <a:t>tagging</a:t>
            </a:r>
            <a:r>
              <a:rPr lang="fr-FR" dirty="0" smtClean="0"/>
              <a:t> and file </a:t>
            </a:r>
            <a:r>
              <a:rPr lang="fr-FR" dirty="0" err="1" smtClean="0"/>
              <a:t>linking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Semi-automatic</a:t>
            </a:r>
            <a:r>
              <a:rPr lang="fr-FR" dirty="0" smtClean="0"/>
              <a:t> </a:t>
            </a:r>
            <a:r>
              <a:rPr lang="fr-FR" dirty="0" smtClean="0"/>
              <a:t>annotations of data </a:t>
            </a:r>
            <a:r>
              <a:rPr lang="fr-FR" dirty="0" err="1" smtClean="0"/>
              <a:t>element</a:t>
            </a:r>
            <a:r>
              <a:rPr lang="fr-FR" dirty="0" smtClean="0"/>
              <a:t> content: </a:t>
            </a:r>
            <a:r>
              <a:rPr lang="fr-FR" dirty="0" err="1" smtClean="0"/>
              <a:t>related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LTER Data Pilot</a:t>
            </a:r>
          </a:p>
          <a:p>
            <a:endParaRPr lang="fr-FR" dirty="0"/>
          </a:p>
          <a:p>
            <a:r>
              <a:rPr lang="fr-FR" dirty="0" smtClean="0"/>
              <a:t>Data curation: curation </a:t>
            </a:r>
            <a:r>
              <a:rPr lang="fr-FR" dirty="0" err="1" smtClean="0"/>
              <a:t>status</a:t>
            </a:r>
            <a:r>
              <a:rPr lang="fr-FR" dirty="0" smtClean="0"/>
              <a:t> tags</a:t>
            </a:r>
          </a:p>
          <a:p>
            <a:endParaRPr lang="fr-FR" dirty="0"/>
          </a:p>
          <a:p>
            <a:r>
              <a:rPr lang="fr-FR" dirty="0" err="1" smtClean="0"/>
              <a:t>Create</a:t>
            </a:r>
            <a:r>
              <a:rPr lang="fr-FR" dirty="0" smtClean="0"/>
              <a:t> </a:t>
            </a:r>
            <a:r>
              <a:rPr lang="fr-FR" dirty="0" err="1" smtClean="0"/>
              <a:t>aggregated</a:t>
            </a:r>
            <a:r>
              <a:rPr lang="fr-FR" dirty="0" smtClean="0"/>
              <a:t> </a:t>
            </a:r>
            <a:r>
              <a:rPr lang="fr-FR" dirty="0" err="1" smtClean="0"/>
              <a:t>datasets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multi-</a:t>
            </a:r>
            <a:r>
              <a:rPr lang="fr-FR" dirty="0" err="1" smtClean="0"/>
              <a:t>scale</a:t>
            </a:r>
            <a:r>
              <a:rPr lang="fr-FR" dirty="0" smtClean="0"/>
              <a:t> or multi-</a:t>
            </a:r>
            <a:r>
              <a:rPr lang="fr-FR" dirty="0" err="1" smtClean="0"/>
              <a:t>domain</a:t>
            </a:r>
            <a:r>
              <a:rPr lang="fr-FR" dirty="0" smtClean="0"/>
              <a:t> </a:t>
            </a:r>
            <a:r>
              <a:rPr lang="fr-FR" dirty="0" err="1" smtClean="0"/>
              <a:t>datasets</a:t>
            </a:r>
            <a:r>
              <a:rPr lang="fr-FR" dirty="0" smtClean="0"/>
              <a:t>.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57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391400" cy="868362"/>
          </a:xfrm>
        </p:spPr>
        <p:txBody>
          <a:bodyPr/>
          <a:lstStyle/>
          <a:p>
            <a:r>
              <a:rPr lang="fr-FR" dirty="0" err="1" smtClean="0"/>
              <a:t>Manual</a:t>
            </a:r>
            <a:r>
              <a:rPr lang="fr-FR" dirty="0" smtClean="0"/>
              <a:t> annotation: the </a:t>
            </a:r>
            <a:r>
              <a:rPr lang="fr-FR" dirty="0" smtClean="0"/>
              <a:t>design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 smtClean="0"/>
              <a:t>The User interface: </a:t>
            </a:r>
            <a:r>
              <a:rPr lang="fr-FR" b="1" dirty="0" smtClean="0"/>
              <a:t>Widget/</a:t>
            </a:r>
            <a:r>
              <a:rPr lang="fr-FR" b="1" dirty="0" err="1" smtClean="0"/>
              <a:t>iframe</a:t>
            </a:r>
            <a:r>
              <a:rPr lang="fr-FR" b="1" dirty="0" smtClean="0"/>
              <a:t> </a:t>
            </a:r>
            <a:r>
              <a:rPr lang="fr-FR" b="1" dirty="0" err="1" smtClean="0"/>
              <a:t>approach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easy</a:t>
            </a:r>
            <a:r>
              <a:rPr lang="fr-FR" dirty="0" smtClean="0"/>
              <a:t> </a:t>
            </a:r>
            <a:r>
              <a:rPr lang="fr-FR" dirty="0" err="1" smtClean="0"/>
              <a:t>integration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smtClean="0"/>
              <a:t>the </a:t>
            </a:r>
            <a:r>
              <a:rPr lang="fr-FR" dirty="0" err="1" smtClean="0"/>
              <a:t>different</a:t>
            </a:r>
            <a:r>
              <a:rPr lang="fr-FR" dirty="0" smtClean="0"/>
              <a:t> EUDAT </a:t>
            </a:r>
            <a:r>
              <a:rPr lang="fr-FR" dirty="0" smtClean="0"/>
              <a:t>services</a:t>
            </a:r>
          </a:p>
          <a:p>
            <a:pPr lvl="1"/>
            <a:r>
              <a:rPr lang="fr-FR" dirty="0" err="1" smtClean="0"/>
              <a:t>Integrate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community</a:t>
            </a:r>
            <a:r>
              <a:rPr lang="fr-FR" dirty="0" smtClean="0"/>
              <a:t> web </a:t>
            </a:r>
            <a:r>
              <a:rPr lang="fr-FR" dirty="0" smtClean="0"/>
              <a:t>UI</a:t>
            </a:r>
          </a:p>
          <a:p>
            <a:pPr lvl="1"/>
            <a:endParaRPr lang="fr-FR" dirty="0" smtClean="0"/>
          </a:p>
          <a:p>
            <a:r>
              <a:rPr lang="fr-FR" b="1" dirty="0" smtClean="0"/>
              <a:t>The User interface: </a:t>
            </a:r>
            <a:r>
              <a:rPr lang="fr-FR" b="1" dirty="0" err="1" smtClean="0"/>
              <a:t>easy</a:t>
            </a:r>
            <a:r>
              <a:rPr lang="fr-FR" b="1" dirty="0" smtClean="0"/>
              <a:t> for the user</a:t>
            </a:r>
          </a:p>
          <a:p>
            <a:pPr lvl="1"/>
            <a:r>
              <a:rPr lang="fr-FR" dirty="0" smtClean="0"/>
              <a:t>auto-</a:t>
            </a:r>
            <a:r>
              <a:rPr lang="fr-FR" dirty="0" err="1" smtClean="0"/>
              <a:t>completion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terms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domain</a:t>
            </a:r>
            <a:r>
              <a:rPr lang="fr-FR" dirty="0" smtClean="0"/>
              <a:t> 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err="1" smtClean="0"/>
              <a:t>controlled</a:t>
            </a:r>
            <a:r>
              <a:rPr lang="fr-FR" dirty="0" smtClean="0"/>
              <a:t> </a:t>
            </a:r>
            <a:r>
              <a:rPr lang="fr-FR" dirty="0" err="1" smtClean="0"/>
              <a:t>vocabularies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The </a:t>
            </a:r>
            <a:r>
              <a:rPr lang="fr-FR" b="1" dirty="0" err="1" smtClean="0"/>
              <a:t>Backend</a:t>
            </a:r>
            <a:endParaRPr lang="fr-FR" b="1" dirty="0" smtClean="0"/>
          </a:p>
          <a:p>
            <a:pPr lvl="1"/>
            <a:r>
              <a:rPr lang="fr-FR" dirty="0" smtClean="0"/>
              <a:t>Store </a:t>
            </a:r>
            <a:r>
              <a:rPr lang="fr-FR" dirty="0" smtClean="0"/>
              <a:t>triples as JSON in </a:t>
            </a:r>
            <a:r>
              <a:rPr lang="fr-FR" dirty="0" err="1" smtClean="0"/>
              <a:t>MongoDB</a:t>
            </a:r>
            <a:r>
              <a:rPr lang="fr-FR" dirty="0" smtClean="0"/>
              <a:t> </a:t>
            </a:r>
            <a:r>
              <a:rPr lang="fr-FR" dirty="0" err="1" smtClean="0"/>
              <a:t>backend</a:t>
            </a:r>
            <a:endParaRPr lang="fr-FR" dirty="0" smtClean="0"/>
          </a:p>
          <a:p>
            <a:pPr lvl="1"/>
            <a:r>
              <a:rPr lang="fr-FR" dirty="0" smtClean="0"/>
              <a:t>Triples </a:t>
            </a:r>
            <a:r>
              <a:rPr lang="fr-FR" dirty="0" err="1" smtClean="0"/>
              <a:t>published</a:t>
            </a:r>
            <a:r>
              <a:rPr lang="fr-FR" dirty="0" smtClean="0"/>
              <a:t> on triple store: SPARQL </a:t>
            </a:r>
            <a:r>
              <a:rPr lang="fr-FR" dirty="0" err="1" smtClean="0"/>
              <a:t>queries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b="1" dirty="0" smtClean="0"/>
              <a:t>The data model</a:t>
            </a:r>
          </a:p>
          <a:p>
            <a:pPr lvl="1"/>
            <a:r>
              <a:rPr lang="fr-FR" dirty="0" smtClean="0"/>
              <a:t>RDF model: triple + </a:t>
            </a:r>
            <a:r>
              <a:rPr lang="fr-FR" dirty="0" smtClean="0"/>
              <a:t>minimal </a:t>
            </a:r>
            <a:r>
              <a:rPr lang="fr-FR" dirty="0" smtClean="0"/>
              <a:t>provenance information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5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74" descr="datab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06" y="5105044"/>
            <a:ext cx="1492308" cy="149230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99592" y="44624"/>
            <a:ext cx="7391400" cy="868362"/>
          </a:xfrm>
        </p:spPr>
        <p:txBody>
          <a:bodyPr/>
          <a:lstStyle/>
          <a:p>
            <a:r>
              <a:rPr lang="fr-FR" dirty="0" smtClean="0"/>
              <a:t>The architecture</a:t>
            </a:r>
            <a:endParaRPr lang="fr-FR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1475656" y="1340768"/>
            <a:ext cx="3240360" cy="18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5103032" y="1739059"/>
            <a:ext cx="1629208" cy="12847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7380312" y="1345342"/>
            <a:ext cx="1656184" cy="16368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267744" y="1340768"/>
            <a:ext cx="1508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User Interface</a:t>
            </a:r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2771800" y="2206605"/>
            <a:ext cx="1771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Auto-</a:t>
            </a:r>
            <a:r>
              <a:rPr lang="fr-FR" dirty="0" err="1" smtClean="0"/>
              <a:t>completion</a:t>
            </a:r>
            <a:endParaRPr lang="fr-FR" dirty="0" smtClean="0"/>
          </a:p>
          <a:p>
            <a:pPr algn="ctr"/>
            <a:r>
              <a:rPr lang="fr-FR" dirty="0" err="1" smtClean="0"/>
              <a:t>function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786548" y="1903611"/>
            <a:ext cx="1756633" cy="10785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5670284" y="4875475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Publish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2195736" y="3682317"/>
            <a:ext cx="3240360" cy="8175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2747249" y="3866037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Annotation </a:t>
            </a:r>
            <a:r>
              <a:rPr lang="fr-FR" dirty="0" err="1" smtClean="0"/>
              <a:t>functions</a:t>
            </a:r>
            <a:endParaRPr lang="fr-FR" dirty="0"/>
          </a:p>
        </p:txBody>
      </p:sp>
      <p:sp>
        <p:nvSpPr>
          <p:cNvPr id="17" name="Flèche vers le bas 16"/>
          <p:cNvSpPr/>
          <p:nvPr/>
        </p:nvSpPr>
        <p:spPr>
          <a:xfrm>
            <a:off x="3403659" y="28222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vers le bas 17"/>
          <p:cNvSpPr/>
          <p:nvPr/>
        </p:nvSpPr>
        <p:spPr>
          <a:xfrm>
            <a:off x="2411760" y="432542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>
            <a:off x="2359176" y="28210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76" descr="mong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707" y="5707085"/>
            <a:ext cx="1407125" cy="414660"/>
          </a:xfrm>
          <a:prstGeom prst="rect">
            <a:avLst/>
          </a:prstGeom>
        </p:spPr>
      </p:pic>
      <p:pic>
        <p:nvPicPr>
          <p:cNvPr id="22" name="Picture 72" descr="Sol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047" y="2378958"/>
            <a:ext cx="992208" cy="499244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5044316" y="1773816"/>
            <a:ext cx="174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Local </a:t>
            </a:r>
            <a:r>
              <a:rPr lang="fr-FR" dirty="0" err="1" smtClean="0"/>
              <a:t>Ontology</a:t>
            </a:r>
            <a:r>
              <a:rPr lang="fr-FR" dirty="0" smtClean="0"/>
              <a:t> Index</a:t>
            </a:r>
            <a:endParaRPr lang="fr-FR" dirty="0"/>
          </a:p>
        </p:txBody>
      </p:sp>
      <p:sp>
        <p:nvSpPr>
          <p:cNvPr id="26" name="Flèche vers la droite 25"/>
          <p:cNvSpPr/>
          <p:nvPr/>
        </p:nvSpPr>
        <p:spPr>
          <a:xfrm>
            <a:off x="2995078" y="5575724"/>
            <a:ext cx="244101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Picture 74" descr="databa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431" y="5105044"/>
            <a:ext cx="1492308" cy="1492308"/>
          </a:xfrm>
          <a:prstGeom prst="rect">
            <a:avLst/>
          </a:prstGeom>
        </p:spPr>
      </p:pic>
      <p:pic>
        <p:nvPicPr>
          <p:cNvPr id="29" name="Picture 21" descr="rdf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682" y="5147333"/>
            <a:ext cx="549820" cy="60021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92" y="5914415"/>
            <a:ext cx="1162050" cy="342900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1948046" y="6155669"/>
            <a:ext cx="679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Store</a:t>
            </a:r>
            <a:endParaRPr lang="fr-FR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480" y="706406"/>
            <a:ext cx="1282434" cy="1282434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7335084" y="1744846"/>
            <a:ext cx="17466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Ontology</a:t>
            </a:r>
            <a:r>
              <a:rPr lang="fr-FR" dirty="0" smtClean="0"/>
              <a:t>/ </a:t>
            </a:r>
            <a:r>
              <a:rPr lang="fr-FR" dirty="0" err="1" smtClean="0"/>
              <a:t>Vocabulary</a:t>
            </a:r>
            <a:r>
              <a:rPr lang="fr-FR" dirty="0" smtClean="0"/>
              <a:t> </a:t>
            </a:r>
            <a:r>
              <a:rPr lang="fr-FR" dirty="0" err="1" smtClean="0"/>
              <a:t>repository</a:t>
            </a:r>
            <a:endParaRPr lang="fr-FR" dirty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98" y="3548635"/>
            <a:ext cx="707098" cy="707098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28800"/>
            <a:ext cx="632499" cy="632499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884" y="1739059"/>
            <a:ext cx="971600" cy="442078"/>
          </a:xfrm>
          <a:prstGeom prst="rect">
            <a:avLst/>
          </a:prstGeom>
        </p:spPr>
      </p:pic>
      <p:pic>
        <p:nvPicPr>
          <p:cNvPr id="39" name="Picture 16" descr="user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708" y="1916832"/>
            <a:ext cx="515184" cy="888248"/>
          </a:xfrm>
          <a:prstGeom prst="rect">
            <a:avLst/>
          </a:prstGeom>
        </p:spPr>
      </p:pic>
      <p:sp>
        <p:nvSpPr>
          <p:cNvPr id="42" name="Double flèche horizontale 41"/>
          <p:cNvSpPr/>
          <p:nvPr/>
        </p:nvSpPr>
        <p:spPr>
          <a:xfrm>
            <a:off x="6516216" y="2030360"/>
            <a:ext cx="1061984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Double flèche horizontale 42"/>
          <p:cNvSpPr/>
          <p:nvPr/>
        </p:nvSpPr>
        <p:spPr>
          <a:xfrm>
            <a:off x="4270618" y="2549331"/>
            <a:ext cx="1061984" cy="3478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16" descr="user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1616" y="5470291"/>
            <a:ext cx="515184" cy="888248"/>
          </a:xfrm>
          <a:prstGeom prst="rect">
            <a:avLst/>
          </a:prstGeom>
        </p:spPr>
      </p:pic>
      <p:sp>
        <p:nvSpPr>
          <p:cNvPr id="45" name="Double flèche horizontale 44"/>
          <p:cNvSpPr/>
          <p:nvPr/>
        </p:nvSpPr>
        <p:spPr>
          <a:xfrm>
            <a:off x="6966026" y="5851198"/>
            <a:ext cx="1061984" cy="3478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/>
          <p:cNvSpPr txBox="1"/>
          <p:nvPr/>
        </p:nvSpPr>
        <p:spPr>
          <a:xfrm>
            <a:off x="7054847" y="5517232"/>
            <a:ext cx="90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SPARQL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2796916" y="4617807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JSON</a:t>
            </a:r>
            <a:endParaRPr lang="fr-FR" dirty="0"/>
          </a:p>
        </p:txBody>
      </p:sp>
      <p:sp>
        <p:nvSpPr>
          <p:cNvPr id="48" name="ZoneTexte 47"/>
          <p:cNvSpPr txBox="1"/>
          <p:nvPr/>
        </p:nvSpPr>
        <p:spPr>
          <a:xfrm>
            <a:off x="4594578" y="2928893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JSON</a:t>
            </a:r>
            <a:endParaRPr lang="fr-FR" dirty="0"/>
          </a:p>
        </p:txBody>
      </p:sp>
      <p:sp>
        <p:nvSpPr>
          <p:cNvPr id="49" name="ZoneTexte 48"/>
          <p:cNvSpPr txBox="1"/>
          <p:nvPr/>
        </p:nvSpPr>
        <p:spPr>
          <a:xfrm>
            <a:off x="1031465" y="4050703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JSON</a:t>
            </a:r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2979479" y="5318235"/>
            <a:ext cx="2273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RDF, </a:t>
            </a:r>
            <a:r>
              <a:rPr lang="fr-FR" dirty="0" err="1" smtClean="0"/>
              <a:t>Turtle</a:t>
            </a:r>
            <a:r>
              <a:rPr lang="fr-FR" dirty="0" smtClean="0"/>
              <a:t>, N-Triple,</a:t>
            </a:r>
            <a:r>
              <a:rPr lang="is-IS" dirty="0" smtClean="0"/>
              <a:t>…</a:t>
            </a:r>
            <a:endParaRPr lang="fr-FR" dirty="0"/>
          </a:p>
        </p:txBody>
      </p:sp>
      <p:sp>
        <p:nvSpPr>
          <p:cNvPr id="51" name="Double flèche horizontale 50"/>
          <p:cNvSpPr/>
          <p:nvPr/>
        </p:nvSpPr>
        <p:spPr>
          <a:xfrm>
            <a:off x="806219" y="2327179"/>
            <a:ext cx="1061984" cy="3478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Double flèche verticale 51"/>
          <p:cNvSpPr/>
          <p:nvPr/>
        </p:nvSpPr>
        <p:spPr>
          <a:xfrm>
            <a:off x="1619672" y="2805079"/>
            <a:ext cx="484632" cy="2498749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0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UDATTemplatePpt_final1.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EUDATTemplatePPT_final</Template>
  <TotalTime>1094</TotalTime>
  <Words>461</Words>
  <Application>Microsoft Macintosh PowerPoint</Application>
  <PresentationFormat>Présentation à l'écran (4:3)</PresentationFormat>
  <Paragraphs>117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Calibri</vt:lpstr>
      <vt:lpstr>Century Gothic</vt:lpstr>
      <vt:lpstr>Arial</vt:lpstr>
      <vt:lpstr>EUDATTemplatePpt_final1.0</vt:lpstr>
      <vt:lpstr>Presentation1</vt:lpstr>
      <vt:lpstr>Semantic Annotation service</vt:lpstr>
      <vt:lpstr>What do we mean by annotation?</vt:lpstr>
      <vt:lpstr>Semantic Annotation: General Principles</vt:lpstr>
      <vt:lpstr>In the end, it’s a way to create a GRAPH!!</vt:lpstr>
      <vt:lpstr>Now we need to store it…</vt:lpstr>
      <vt:lpstr>Our Vision</vt:lpstr>
      <vt:lpstr>The “use-cases”</vt:lpstr>
      <vt:lpstr>Manual annotation: the design</vt:lpstr>
      <vt:lpstr>The architecture</vt:lpstr>
      <vt:lpstr>The prototype</vt:lpstr>
      <vt:lpstr>The prototype</vt:lpstr>
      <vt:lpstr>The prototype</vt:lpstr>
      <vt:lpstr>The prototype</vt:lpstr>
      <vt:lpstr>Test integration with B2SHARE</vt:lpstr>
      <vt:lpstr>Test integration with B2SHARE</vt:lpstr>
      <vt:lpstr>Next step</vt:lpstr>
      <vt:lpstr>Our aims</vt:lpstr>
      <vt:lpstr>The team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Semantic Web services</dc:title>
  <dc:creator>Yann Le Franc</dc:creator>
  <cp:lastModifiedBy>Yann Le Franc</cp:lastModifiedBy>
  <cp:revision>28</cp:revision>
  <dcterms:created xsi:type="dcterms:W3CDTF">2016-02-02T22:21:51Z</dcterms:created>
  <dcterms:modified xsi:type="dcterms:W3CDTF">2016-02-04T08:54:54Z</dcterms:modified>
</cp:coreProperties>
</file>