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61" r:id="rId3"/>
    <p:sldId id="257" r:id="rId4"/>
    <p:sldId id="258" r:id="rId5"/>
    <p:sldId id="267" r:id="rId6"/>
    <p:sldId id="268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B02C5-7081-406C-BDD5-CCF507B275C5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75167-1F4D-4706-A2E5-C6334BF1F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0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6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7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8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6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31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CMDI workshop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Utrecht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2013-10-14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www.clarin.eu</a:t>
            </a: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7AD4-9EE1-2046-ACC1-DAA2CCDF2B86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9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0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79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9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2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9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05B4-41BB-468A-A95B-DC694C095998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292E-90C2-492B-A3DF-4AEE40E38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0500"/>
            <a:ext cx="5791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rgbClr val="F3C579">
                      <a:alpha val="50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</a:t>
            </a:r>
            <a:r>
              <a:rPr lang="en-US"/>
              <a:t> </a:t>
            </a:r>
            <a:r>
              <a:rPr lang="hr-HR"/>
              <a:t>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1400" y="1524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3</a:t>
            </a:r>
            <a:r>
              <a:rPr lang="en-US" sz="900" b="1" baseline="30000" dirty="0" smtClean="0">
                <a:solidFill>
                  <a:srgbClr val="000000"/>
                </a:solidFill>
              </a:rPr>
              <a:t>rd</a:t>
            </a:r>
            <a:r>
              <a:rPr lang="en-US" sz="900" b="1" dirty="0" smtClean="0">
                <a:solidFill>
                  <a:srgbClr val="000000"/>
                </a:solidFill>
              </a:rPr>
              <a:t> EUDAT conference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Amsterdam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2014-09-25</a:t>
            </a:r>
            <a:endParaRPr lang="en-GB" sz="900" b="1" dirty="0" smtClean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 smtClean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 smtClean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 smtClean="0">
                <a:solidFill>
                  <a:srgbClr val="000000"/>
                </a:solidFill>
              </a:rPr>
              <a:t>www.clarin.eu</a:t>
            </a:r>
            <a:endParaRPr lang="hr-HR" sz="900" b="1" dirty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00800"/>
            <a:ext cx="2133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7CDE327-A5EB-5C43-AD6F-D90A0FEDCDF0}" type="slidenum">
              <a:rPr lang="hr-HR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8ADD55D7-5269-D340-BF5F-26836CE6BF54}" type="slidenum">
              <a:rPr lang="hr-HR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8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005064"/>
            <a:ext cx="7632848" cy="1008112"/>
          </a:xfrm>
        </p:spPr>
        <p:txBody>
          <a:bodyPr>
            <a:noAutofit/>
          </a:bodyPr>
          <a:lstStyle/>
          <a:p>
            <a:r>
              <a:rPr lang="it-IT" sz="3200" dirty="0" smtClean="0"/>
              <a:t>CLARIN &amp; EUDAT Collaboration</a:t>
            </a:r>
            <a:endParaRPr lang="it-IT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Clarin.eu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16832"/>
            <a:ext cx="20955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/>
              <a:t>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smtClean="0"/>
              <a:t>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757579"/>
            <a:ext cx="7088494" cy="81675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sz="2000" dirty="0"/>
              <a:t>Common Language Resources and Technology Infrastructure (CLARIN)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584087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659019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66533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(ENES)</a:t>
            </a: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497613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50762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49791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386866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943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064545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271660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39055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err="1" smtClean="0">
                <a:latin typeface="Century Gothic" charset="0"/>
              </a:rPr>
              <a:t>communites</a:t>
            </a:r>
            <a:r>
              <a:rPr lang="en-GB" sz="2000" b="1" dirty="0" smtClean="0">
                <a:latin typeface="Century Gothic" charset="0"/>
              </a:rPr>
              <a:t>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229900"/>
            <a:ext cx="73448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Sharing Research Data (B2SHARE)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358312" y="2182018"/>
            <a:ext cx="8575341" cy="12961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lvl="3" indent="-271463"/>
            <a:r>
              <a:rPr lang="en-GB" sz="2000" dirty="0" smtClean="0"/>
              <a:t>Uses the </a:t>
            </a:r>
            <a:r>
              <a:rPr lang="en-GB" sz="2000" dirty="0"/>
              <a:t>repository for shareable digital objects (B2SHARE) and </a:t>
            </a:r>
            <a:r>
              <a:rPr lang="en-GB" sz="2000" dirty="0" smtClean="0"/>
              <a:t>harvests </a:t>
            </a:r>
            <a:r>
              <a:rPr lang="en-GB" sz="2000" dirty="0"/>
              <a:t>the community metadata </a:t>
            </a:r>
            <a:r>
              <a:rPr lang="en-GB" sz="2000" dirty="0" smtClean="0"/>
              <a:t>for inclusion </a:t>
            </a:r>
            <a:r>
              <a:rPr lang="en-GB" sz="2000" dirty="0"/>
              <a:t>into the Virtual Language Observatory.</a:t>
            </a:r>
          </a:p>
        </p:txBody>
      </p:sp>
      <p:pic>
        <p:nvPicPr>
          <p:cNvPr id="8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9" y="2596947"/>
            <a:ext cx="1800200" cy="38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58412" y="3645024"/>
            <a:ext cx="7490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+mj-lt"/>
                <a:ea typeface="+mj-ea"/>
                <a:cs typeface="+mj-cs"/>
              </a:rPr>
              <a:t>Data replication and long term preservation (B2SAFE)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2982" y="4869160"/>
            <a:ext cx="8534168" cy="1163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lvl="3" indent="-271463"/>
            <a:r>
              <a:rPr lang="en-GB" sz="2000" dirty="0" smtClean="0"/>
              <a:t>Data </a:t>
            </a:r>
            <a:r>
              <a:rPr lang="en-GB" sz="2000" dirty="0"/>
              <a:t>replication </a:t>
            </a:r>
            <a:r>
              <a:rPr lang="en-GB" sz="2000" dirty="0" smtClean="0"/>
              <a:t>&amp; long </a:t>
            </a:r>
            <a:r>
              <a:rPr lang="en-GB" sz="2000" dirty="0"/>
              <a:t>term preservation of the language data they are hosting </a:t>
            </a:r>
            <a:r>
              <a:rPr lang="en-GB" sz="2000" dirty="0" smtClean="0"/>
              <a:t>&amp; will extend </a:t>
            </a:r>
            <a:r>
              <a:rPr lang="en-GB" sz="2000" dirty="0"/>
              <a:t>the deployment </a:t>
            </a:r>
            <a:r>
              <a:rPr lang="en-GB" sz="2000" smtClean="0"/>
              <a:t>throughout </a:t>
            </a:r>
            <a:r>
              <a:rPr lang="en-GB" sz="2000" smtClean="0"/>
              <a:t>many CLARIN</a:t>
            </a:r>
            <a:r>
              <a:rPr lang="en-GB" sz="2000" smtClean="0"/>
              <a:t> </a:t>
            </a:r>
            <a:r>
              <a:rPr lang="en-GB" sz="2000" dirty="0"/>
              <a:t>centres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9" y="5264826"/>
            <a:ext cx="1800200" cy="3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0776" y="295348"/>
            <a:ext cx="521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CLARIN &amp; EUDAT Service Uptake Plan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100392" cy="868362"/>
          </a:xfrm>
        </p:spPr>
        <p:txBody>
          <a:bodyPr>
            <a:noAutofit/>
          </a:bodyPr>
          <a:lstStyle/>
          <a:p>
            <a:r>
              <a:rPr lang="en-GB" sz="3200" b="1" dirty="0"/>
              <a:t>Synchronising &amp; Exchanging Research Data (B2DROP)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84" y="2303255"/>
            <a:ext cx="8877613" cy="1269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dk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2775" lvl="3" indent="-271463"/>
            <a:r>
              <a:rPr lang="en-GB" sz="2000" dirty="0"/>
              <a:t>use the secure and trusted cloud service </a:t>
            </a:r>
            <a:r>
              <a:rPr lang="en-GB" sz="2000" dirty="0" smtClean="0"/>
              <a:t>to </a:t>
            </a:r>
            <a:r>
              <a:rPr lang="en-GB" sz="2000" dirty="0"/>
              <a:t>integrate their own workspaces into EUDAT.  Thus allowing data retrieval and storage from the CLARIN community services. </a:t>
            </a: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4" y="2714740"/>
            <a:ext cx="1944216" cy="3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776" y="295348"/>
            <a:ext cx="521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CLARIN &amp; EUDAT Service Uptake Plan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2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0183" y="332656"/>
            <a:ext cx="57912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For More Information 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95400"/>
            <a:ext cx="4267200" cy="494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marL="0" indent="0" algn="ctr">
              <a:buFontTx/>
              <a:buNone/>
            </a:pPr>
            <a:r>
              <a:rPr lang="en-GB" dirty="0" smtClean="0"/>
              <a:t>CLARIN</a:t>
            </a:r>
          </a:p>
          <a:p>
            <a:r>
              <a:rPr lang="en-GB" dirty="0" smtClean="0"/>
              <a:t>For more info on CLARIN -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clarin.eu</a:t>
            </a:r>
          </a:p>
          <a:p>
            <a:r>
              <a:rPr lang="en-GB" dirty="0" smtClean="0"/>
              <a:t>For more info on EUDAT –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eudat.eu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2666435" cy="2448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2" y="4188948"/>
            <a:ext cx="3074808" cy="2018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158"/>
            <a:ext cx="1680110" cy="154264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88024" y="1650651"/>
            <a:ext cx="4032448" cy="44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013" indent="-354013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marL="631825" indent="-276225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2pPr>
            <a:lvl3pPr marL="895350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3pPr>
            <a:lvl4pPr marL="1147763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4pPr>
            <a:lvl5pPr marL="1400175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5pPr>
            <a:lvl6pPr marL="2371346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591945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812522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033117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</a:t>
            </a:r>
          </a:p>
          <a:p>
            <a:pPr marL="0" indent="0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Web –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eudat.eu</a:t>
            </a:r>
          </a:p>
          <a:p>
            <a:pPr marL="0" indent="0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Twitter -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@</a:t>
            </a:r>
            <a:r>
              <a:rPr lang="en-GB" sz="28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EUDAT_EU</a:t>
            </a:r>
            <a:endParaRPr lang="en-GB" sz="2800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itchFamily="34" charset="0"/>
            </a:endParaRPr>
          </a:p>
          <a:p>
            <a:endParaRPr lang="en-GB" sz="2800" kern="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ct Overview">
  <a:themeElements>
    <a:clrScheme name="Project Overview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Project Overvie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439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1_Project Overview</vt:lpstr>
      <vt:lpstr>PowerPoint Presentation</vt:lpstr>
      <vt:lpstr>EUDAT: A truly pan-European Infrastructure</vt:lpstr>
      <vt:lpstr>PowerPoint Presentation</vt:lpstr>
      <vt:lpstr>B2 Service Suite</vt:lpstr>
      <vt:lpstr>Building solutions with the communities</vt:lpstr>
      <vt:lpstr>PowerPoint Presentation</vt:lpstr>
      <vt:lpstr>Synchronising &amp; Exchanging Research Data (B2DROP)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5</cp:revision>
  <dcterms:created xsi:type="dcterms:W3CDTF">2016-03-15T14:28:50Z</dcterms:created>
  <dcterms:modified xsi:type="dcterms:W3CDTF">2016-04-06T15:53:04Z</dcterms:modified>
</cp:coreProperties>
</file>