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8" r:id="rId3"/>
  </p:sldMasterIdLst>
  <p:notesMasterIdLst>
    <p:notesMasterId r:id="rId16"/>
  </p:notesMasterIdLst>
  <p:sldIdLst>
    <p:sldId id="256" r:id="rId4"/>
    <p:sldId id="269" r:id="rId5"/>
    <p:sldId id="270" r:id="rId6"/>
    <p:sldId id="271" r:id="rId7"/>
    <p:sldId id="272" r:id="rId8"/>
    <p:sldId id="265" r:id="rId9"/>
    <p:sldId id="266" r:id="rId10"/>
    <p:sldId id="273" r:id="rId11"/>
    <p:sldId id="262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2" autoAdjust="0"/>
    <p:restoredTop sz="94660"/>
  </p:normalViewPr>
  <p:slideViewPr>
    <p:cSldViewPr>
      <p:cViewPr>
        <p:scale>
          <a:sx n="80" d="100"/>
          <a:sy n="80" d="100"/>
        </p:scale>
        <p:origin x="-124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3EF7B-2522-4FA0-AE16-92FADF18FE58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FE2-8D55-4023-AD12-2682C15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D1E5B-38A2-4943-B5AB-2AE89BB2D844}" type="slidenum">
              <a:rPr lang="en-GB" altLang="it-IT"/>
              <a:pPr/>
              <a:t>6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84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3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1323115"/>
            <a:ext cx="4346448" cy="67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3212976"/>
            <a:ext cx="4346448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4149080"/>
            <a:ext cx="4346448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5085184"/>
            <a:ext cx="4346448" cy="67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2276872"/>
            <a:ext cx="4346448" cy="67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1216"/>
            <a:ext cx="3846576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37" name="Group 1036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27" name="Picture 102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28" name="Picture 102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29" name="Picture 102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030" name="Picture 102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031" name="Picture 103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032" name="Picture 103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033" name="Picture 103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034" name="Picture 103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035" name="Picture 103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036" name="Picture 103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442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854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0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45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5715000" y="3733800"/>
            <a:ext cx="2895600" cy="0"/>
          </a:xfrm>
          <a:prstGeom prst="line">
            <a:avLst/>
          </a:prstGeom>
          <a:noFill/>
          <a:ln w="28575">
            <a:solidFill>
              <a:srgbClr val="2D4E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CMDI workshop</a:t>
            </a:r>
          </a:p>
          <a:p>
            <a:pPr>
              <a:defRPr/>
            </a:pPr>
            <a:r>
              <a:rPr lang="en-US" dirty="0" smtClean="0"/>
              <a:t>Utrecht</a:t>
            </a:r>
          </a:p>
          <a:p>
            <a:pPr>
              <a:defRPr/>
            </a:pPr>
            <a:r>
              <a:rPr lang="en-US" dirty="0" smtClean="0"/>
              <a:t>2013-10-14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AD4-9EE1-2046-ACC1-DAA2CCDF2B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16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1E60-7580-744C-A4A2-D1878DF78F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1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687F-5FAD-1A4D-8420-08685BABC9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1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322A-0937-8C46-809D-F937EBA04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802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CED2-AAAA-084B-BA6E-C5C5C999A7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3492-E7B6-8542-834E-7D99FA4244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205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2DD6-04AF-654C-A535-01FBEE72D8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0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8BEC-2F43-AC4A-B8F1-149FFAB2FB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855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BCA6-2112-8B40-BF04-D94D1A456E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48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0500"/>
            <a:ext cx="21336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2484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E3BC-74C8-F945-907E-D4015E66F8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2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  <p:sldLayoutId id="2147483687" r:id="rId26"/>
    <p:sldLayoutId id="2147483700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579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</a:t>
            </a:r>
            <a:r>
              <a:rPr lang="en-US"/>
              <a:t> </a:t>
            </a:r>
            <a:r>
              <a:rPr lang="hr-HR"/>
              <a:t>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1524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EUDAT conference</a:t>
            </a:r>
          </a:p>
          <a:p>
            <a:pPr>
              <a:defRPr/>
            </a:pPr>
            <a:r>
              <a:rPr lang="en-US" dirty="0" smtClean="0"/>
              <a:t>Amsterdam</a:t>
            </a:r>
          </a:p>
          <a:p>
            <a:pPr>
              <a:defRPr/>
            </a:pPr>
            <a:r>
              <a:rPr lang="en-US" dirty="0" smtClean="0"/>
              <a:t>2014-09-25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7CDE327-A5EB-5C43-AD6F-D90A0FEDCDF0}" type="slidenum">
              <a:rPr lang="hr-HR" smtClean="0"/>
              <a:pPr>
                <a:defRPr/>
              </a:pPr>
              <a:t>‹#›</a:t>
            </a:fld>
            <a:fld id="{8ADD55D7-5269-D340-BF5F-26836CE6BF54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02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cos-ri.e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use of the EUDAT repository to store clinical trials in a secure and compliant way</a:t>
            </a:r>
            <a:endParaRPr lang="it-IT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4365103"/>
            <a:ext cx="3637562" cy="21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>
          <a:xfrm>
            <a:off x="1024050" y="620688"/>
            <a:ext cx="6984776" cy="648072"/>
          </a:xfrm>
        </p:spPr>
        <p:txBody>
          <a:bodyPr>
            <a:noAutofit/>
          </a:bodyPr>
          <a:lstStyle/>
          <a:p>
            <a:r>
              <a:rPr lang="en-US" altLang="it-IT" dirty="0" smtClean="0"/>
              <a:t>Position of the clinical trial data repository in the clinical trials workflow</a:t>
            </a:r>
            <a:endParaRPr lang="de-DE" altLang="it-IT" dirty="0" smtClean="0"/>
          </a:p>
        </p:txBody>
      </p:sp>
      <p:pic>
        <p:nvPicPr>
          <p:cNvPr id="512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80085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21" y="116632"/>
            <a:ext cx="1282675" cy="7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46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27584" y="402868"/>
            <a:ext cx="7391400" cy="868362"/>
          </a:xfrm>
        </p:spPr>
        <p:txBody>
          <a:bodyPr/>
          <a:lstStyle/>
          <a:p>
            <a:pPr eaLnBrk="1" hangingPunct="1"/>
            <a:r>
              <a:rPr lang="en-GB" altLang="it-IT" dirty="0" smtClean="0"/>
              <a:t>EUDAT services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493772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The Pilot will  rely on the following EUDAT services: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B2SAFE: </a:t>
            </a:r>
            <a:r>
              <a:rPr lang="en-GB" dirty="0"/>
              <a:t>long-term preservation of clinical trials </a:t>
            </a:r>
            <a:r>
              <a:rPr lang="en-GB" dirty="0" smtClean="0"/>
              <a:t>data that </a:t>
            </a:r>
            <a:r>
              <a:rPr lang="en-US" dirty="0" smtClean="0"/>
              <a:t>allows the  </a:t>
            </a:r>
            <a:r>
              <a:rPr lang="en-US" dirty="0"/>
              <a:t>discovery and reuse of the data ingested</a:t>
            </a:r>
            <a:endParaRPr lang="en-GB" dirty="0"/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B2SHARE:</a:t>
            </a:r>
            <a:r>
              <a:rPr lang="en-GB" dirty="0"/>
              <a:t> </a:t>
            </a:r>
            <a:r>
              <a:rPr lang="en-GB" dirty="0" smtClean="0"/>
              <a:t>to share the research data archived in B2SAFE and for secondary analysis and collaboration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B2FIND:</a:t>
            </a:r>
            <a:r>
              <a:rPr lang="en-GB" dirty="0" smtClean="0"/>
              <a:t> act </a:t>
            </a:r>
            <a:r>
              <a:rPr lang="en-GB" dirty="0"/>
              <a:t>as </a:t>
            </a:r>
            <a:r>
              <a:rPr lang="en-GB" dirty="0" smtClean="0"/>
              <a:t>aggregator integrated with B2SHARE metadata with the aim </a:t>
            </a:r>
            <a:r>
              <a:rPr lang="en-US" dirty="0"/>
              <a:t>to </a:t>
            </a:r>
            <a:r>
              <a:rPr lang="en-US" dirty="0" smtClean="0"/>
              <a:t>enable discovering </a:t>
            </a:r>
            <a:r>
              <a:rPr lang="en-US" dirty="0"/>
              <a:t>datasets of interests</a:t>
            </a:r>
            <a:endParaRPr lang="en-GB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B2ACCESS</a:t>
            </a:r>
            <a:r>
              <a:rPr lang="en-GB" dirty="0"/>
              <a:t>:  enable access </a:t>
            </a:r>
            <a:r>
              <a:rPr lang="en-GB" dirty="0" smtClean="0"/>
              <a:t>control and data security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B2HANDLE</a:t>
            </a:r>
            <a:r>
              <a:rPr lang="en-GB" dirty="0" smtClean="0"/>
              <a:t>: employment of PID services for data objects</a:t>
            </a:r>
            <a:endParaRPr lang="en-GB" dirty="0"/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21" y="116632"/>
            <a:ext cx="1282675" cy="7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For </a:t>
            </a:r>
            <a:r>
              <a:rPr lang="it-IT" altLang="it-IT" dirty="0" err="1"/>
              <a:t>a</a:t>
            </a:r>
            <a:r>
              <a:rPr lang="it-IT" altLang="it-IT" dirty="0" err="1" smtClean="0"/>
              <a:t>dditional</a:t>
            </a:r>
            <a:r>
              <a:rPr lang="it-IT" altLang="it-IT" dirty="0" smtClean="0"/>
              <a:t> information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sz="half" idx="1"/>
          </p:nvPr>
        </p:nvSpPr>
        <p:spPr>
          <a:xfrm>
            <a:off x="650015" y="4077072"/>
            <a:ext cx="3829910" cy="2373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hlinkClick r:id="rId2"/>
              </a:rPr>
              <a:t>http://www.eudat.eu/</a:t>
            </a:r>
          </a:p>
          <a:p>
            <a:pPr marL="0" indent="0" algn="ctr">
              <a:buNone/>
            </a:pPr>
            <a:endParaRPr lang="it-IT" altLang="it-IT" sz="2000" dirty="0" smtClean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148064" y="4077072"/>
            <a:ext cx="3816424" cy="234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800" dirty="0"/>
              <a:t>Wolfgang Kuchinke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800" dirty="0"/>
              <a:t>Heinrich-Heine </a:t>
            </a:r>
            <a:r>
              <a:rPr lang="it-IT" sz="1800" dirty="0" err="1"/>
              <a:t>University</a:t>
            </a:r>
            <a:r>
              <a:rPr lang="it-IT" sz="1800" dirty="0"/>
              <a:t> </a:t>
            </a:r>
            <a:r>
              <a:rPr lang="it-IT" sz="1800" dirty="0" smtClean="0"/>
              <a:t>Düsseldorf, Germany</a:t>
            </a:r>
            <a:r>
              <a:rPr lang="it-IT" sz="1600" dirty="0" smtClean="0"/>
              <a:t> </a:t>
            </a:r>
            <a:endParaRPr lang="it-IT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600" dirty="0"/>
              <a:t>wolfgang.kuchinke@med.uni-duesseldorf.de</a:t>
            </a:r>
          </a:p>
        </p:txBody>
      </p:sp>
      <p:pic>
        <p:nvPicPr>
          <p:cNvPr id="7" name="Picture 2" descr="http://eudat.eu/sites/default/files/EUDA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3394"/>
            <a:ext cx="2232248" cy="13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5570"/>
            <a:ext cx="2734567" cy="15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Vision</a:t>
            </a:r>
            <a:r>
              <a:rPr lang="en-GB" sz="3200" dirty="0" smtClean="0"/>
              <a:t>: Data is shared and preserved across borders and disciplines thereby enhancing the value and quality of research at large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Mission</a:t>
            </a:r>
            <a:r>
              <a:rPr lang="en-GB" sz="3200" dirty="0" smtClean="0"/>
              <a:t>: To enable data stewardship within and between European Research Communities through a Collaborative Data Infrastructure, a common model and service infrastructure for managing data spanning all European research data centres and community data repositories</a:t>
            </a:r>
            <a:r>
              <a:rPr lang="en-GB" sz="3200" i="1" dirty="0" smtClean="0"/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access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deposit</a:t>
            </a:r>
            <a:r>
              <a:rPr lang="en-US" sz="2200" dirty="0"/>
              <a:t>, from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identification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discoverability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computability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/>
              <a:t>of both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address </a:t>
            </a:r>
            <a:r>
              <a:rPr lang="en-US" sz="2200" b="1" u="sng" dirty="0">
                <a:solidFill>
                  <a:schemeClr val="tx2">
                    <a:lumMod val="75000"/>
                  </a:schemeClr>
                </a:solidFill>
              </a:rPr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929461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936104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714052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767216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77984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513146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66295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87086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424161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238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101840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308955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76350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1136938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smtClean="0">
                <a:latin typeface="Century Gothic" charset="0"/>
              </a:rPr>
              <a:t>communities.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372944" cy="868362"/>
          </a:xfrm>
        </p:spPr>
        <p:txBody>
          <a:bodyPr/>
          <a:lstStyle/>
          <a:p>
            <a:r>
              <a:rPr lang="en-GB" altLang="it-IT" dirty="0" smtClean="0"/>
              <a:t>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25688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Challenges</a:t>
            </a:r>
          </a:p>
          <a:p>
            <a:pPr lvl="1">
              <a:defRPr/>
            </a:pPr>
            <a:r>
              <a:rPr lang="en-US" sz="2000" dirty="0" smtClean="0"/>
              <a:t>Gap </a:t>
            </a:r>
            <a:r>
              <a:rPr lang="en-US" sz="2000" dirty="0"/>
              <a:t>in the translation of basic scientific discoveries into clinical trials and medical </a:t>
            </a:r>
            <a:r>
              <a:rPr lang="en-US" sz="2000" dirty="0" smtClean="0"/>
              <a:t>practice</a:t>
            </a:r>
          </a:p>
          <a:p>
            <a:pPr lvl="1">
              <a:defRPr/>
            </a:pPr>
            <a:r>
              <a:rPr lang="en-US" sz="2000" dirty="0" smtClean="0"/>
              <a:t>Clinical </a:t>
            </a:r>
            <a:r>
              <a:rPr lang="en-US" sz="2000" dirty="0"/>
              <a:t>trials are too </a:t>
            </a:r>
            <a:r>
              <a:rPr lang="en-US" sz="2000" dirty="0" smtClean="0"/>
              <a:t>inefficient</a:t>
            </a:r>
          </a:p>
          <a:p>
            <a:pPr lvl="1">
              <a:defRPr/>
            </a:pPr>
            <a:r>
              <a:rPr lang="en-GB" sz="2000" dirty="0" smtClean="0"/>
              <a:t>Clinical </a:t>
            </a:r>
            <a:r>
              <a:rPr lang="en-GB" sz="2000" dirty="0"/>
              <a:t>source data not available for independent, secondary analysis and meta-analysis</a:t>
            </a:r>
          </a:p>
          <a:p>
            <a:pPr>
              <a:spcBef>
                <a:spcPts val="2400"/>
              </a:spcBef>
              <a:defRPr/>
            </a:pPr>
            <a:r>
              <a:rPr lang="en-GB" dirty="0"/>
              <a:t>Potential consequences without a </a:t>
            </a:r>
            <a:r>
              <a:rPr lang="en-GB" dirty="0" smtClean="0"/>
              <a:t>solution</a:t>
            </a:r>
          </a:p>
          <a:p>
            <a:pPr lvl="1">
              <a:defRPr/>
            </a:pPr>
            <a:r>
              <a:rPr lang="en-GB" sz="2000" dirty="0" smtClean="0"/>
              <a:t>Continuing </a:t>
            </a:r>
            <a:r>
              <a:rPr lang="en-GB" sz="2000" dirty="0"/>
              <a:t>existence of isolated and inaccessible silos and archives with clinical trials </a:t>
            </a:r>
            <a:r>
              <a:rPr lang="en-GB" sz="2000" dirty="0" smtClean="0"/>
              <a:t>data</a:t>
            </a:r>
          </a:p>
          <a:p>
            <a:pPr lvl="1">
              <a:defRPr/>
            </a:pPr>
            <a:r>
              <a:rPr lang="en-GB" sz="2000" dirty="0" smtClean="0"/>
              <a:t>Clinical </a:t>
            </a:r>
            <a:r>
              <a:rPr lang="en-GB" sz="2000" dirty="0"/>
              <a:t>trials are not being optimised, have to be terminated prematurely, are </a:t>
            </a:r>
            <a:r>
              <a:rPr lang="en-GB" sz="2000" dirty="0" smtClean="0"/>
              <a:t>conducted redundantly</a:t>
            </a:r>
            <a:endParaRPr lang="en-GB" sz="2000" dirty="0"/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5997"/>
            <a:ext cx="1282675" cy="7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91400" cy="868362"/>
          </a:xfrm>
        </p:spPr>
        <p:txBody>
          <a:bodyPr/>
          <a:lstStyle/>
          <a:p>
            <a:r>
              <a:rPr lang="it-IT" altLang="it-IT" dirty="0" smtClean="0"/>
              <a:t>The Pilot Proponent</a:t>
            </a:r>
            <a:endParaRPr lang="it-IT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5997"/>
            <a:ext cx="1282675" cy="7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92" y="1412776"/>
            <a:ext cx="5078912" cy="38884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968552" cy="51845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/>
              <a:t>The European Clinical Research Infrastructure Network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ECRIN</a:t>
            </a:r>
            <a:r>
              <a:rPr lang="en-US" sz="1600" dirty="0"/>
              <a:t>) is a not-for-profit </a:t>
            </a:r>
            <a:r>
              <a:rPr lang="en-US" sz="1600" dirty="0" smtClean="0"/>
              <a:t>international </a:t>
            </a:r>
            <a:r>
              <a:rPr lang="en-US" sz="1600" dirty="0" err="1"/>
              <a:t>organisation</a:t>
            </a:r>
            <a:r>
              <a:rPr lang="en-US" sz="1600" dirty="0"/>
              <a:t> that supports the conduct of multinational clinical trials in </a:t>
            </a:r>
            <a:r>
              <a:rPr lang="en-US" sz="1600" dirty="0" smtClean="0"/>
              <a:t>Europe</a:t>
            </a:r>
          </a:p>
          <a:p>
            <a:pPr>
              <a:defRPr/>
            </a:pPr>
            <a:r>
              <a:rPr lang="en-US" sz="1600" dirty="0"/>
              <a:t>ECRIN operates as a network of national clinical trials networks consisting of </a:t>
            </a:r>
            <a:r>
              <a:rPr lang="en-US" sz="1600" dirty="0" smtClean="0"/>
              <a:t>Clinical </a:t>
            </a:r>
            <a:r>
              <a:rPr lang="en-US" sz="1600" dirty="0"/>
              <a:t>Trial Units (CTU)</a:t>
            </a:r>
          </a:p>
          <a:p>
            <a:pPr>
              <a:defRPr/>
            </a:pPr>
            <a:r>
              <a:rPr lang="en-US" sz="1600" dirty="0"/>
              <a:t>As of 2013, ECRIN has the legal status of a European Research Infrastructure Consortium (ERIC)</a:t>
            </a:r>
          </a:p>
          <a:p>
            <a:pPr>
              <a:defRPr/>
            </a:pPr>
            <a:r>
              <a:rPr lang="en-US" sz="1600" dirty="0"/>
              <a:t>ECRIN supports the </a:t>
            </a:r>
            <a:r>
              <a:rPr lang="en-US" sz="1600" dirty="0" smtClean="0"/>
              <a:t>transparency </a:t>
            </a:r>
            <a:r>
              <a:rPr lang="en-US" sz="1600" dirty="0"/>
              <a:t>of clinical </a:t>
            </a:r>
            <a:r>
              <a:rPr lang="en-US" sz="1600" dirty="0" smtClean="0"/>
              <a:t>trials </a:t>
            </a:r>
          </a:p>
          <a:p>
            <a:pPr lvl="1">
              <a:defRPr/>
            </a:pPr>
            <a:r>
              <a:rPr lang="en-US" sz="1400" dirty="0" smtClean="0"/>
              <a:t>Transparency </a:t>
            </a:r>
            <a:r>
              <a:rPr lang="en-US" sz="1400" dirty="0"/>
              <a:t>involves </a:t>
            </a:r>
            <a:r>
              <a:rPr lang="en-US" sz="1400" dirty="0" smtClean="0"/>
              <a:t>the registration </a:t>
            </a:r>
            <a:r>
              <a:rPr lang="en-US" sz="1400" dirty="0"/>
              <a:t>of clinical trials </a:t>
            </a:r>
            <a:r>
              <a:rPr lang="en-US" sz="1400" dirty="0" smtClean="0"/>
              <a:t>and </a:t>
            </a:r>
            <a:r>
              <a:rPr lang="en-US" sz="1400" dirty="0"/>
              <a:t>publication of results irrespective of the trial </a:t>
            </a:r>
            <a:r>
              <a:rPr lang="en-US" sz="1400" dirty="0" smtClean="0"/>
              <a:t>outcome</a:t>
            </a:r>
          </a:p>
          <a:p>
            <a:pPr lvl="1">
              <a:defRPr/>
            </a:pPr>
            <a:r>
              <a:rPr lang="en-US" sz="1400" dirty="0"/>
              <a:t>F</a:t>
            </a:r>
            <a:r>
              <a:rPr lang="en-US" sz="1400" dirty="0" smtClean="0"/>
              <a:t>or </a:t>
            </a:r>
            <a:r>
              <a:rPr lang="en-US" sz="1400" dirty="0"/>
              <a:t>full transparency patient-level data should be accessible, enabling reanalysis, secondary analysis, group analysis </a:t>
            </a:r>
            <a:r>
              <a:rPr lang="en-US" sz="1400" dirty="0" smtClean="0"/>
              <a:t>etc. See: http</a:t>
            </a:r>
            <a:r>
              <a:rPr lang="en-US" sz="1400" dirty="0"/>
              <a:t>://www.ecrin.org/knowledge-about-clinical-trials/transparency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9290" y="5598562"/>
            <a:ext cx="3586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 smtClean="0"/>
              <a:t>From</a:t>
            </a:r>
            <a:r>
              <a:rPr lang="de-DE" sz="900" dirty="0" smtClean="0"/>
              <a:t>: </a:t>
            </a:r>
            <a:r>
              <a:rPr lang="en-US" sz="900" dirty="0"/>
              <a:t>Supporting </a:t>
            </a:r>
            <a:r>
              <a:rPr lang="en-US" sz="900" dirty="0" smtClean="0"/>
              <a:t>Clinical Trials </a:t>
            </a:r>
            <a:r>
              <a:rPr lang="en-US" sz="900" dirty="0"/>
              <a:t>Across </a:t>
            </a:r>
            <a:r>
              <a:rPr lang="en-US" sz="900" dirty="0" smtClean="0"/>
              <a:t>Borders. ECRIN, Paris, 2015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15466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reason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EUDAT </a:t>
            </a:r>
            <a:r>
              <a:rPr lang="de-DE" dirty="0" err="1" smtClean="0"/>
              <a:t>pilot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257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Randomized clinical trials (RCTs) are </a:t>
            </a:r>
            <a:r>
              <a:rPr lang="en-US" dirty="0" smtClean="0"/>
              <a:t>an important </a:t>
            </a:r>
            <a:r>
              <a:rPr lang="en-US" dirty="0"/>
              <a:t>step in bringing treatments from preclinical development to the </a:t>
            </a:r>
            <a:r>
              <a:rPr lang="en-US" dirty="0" smtClean="0"/>
              <a:t>patient</a:t>
            </a:r>
          </a:p>
          <a:p>
            <a:r>
              <a:rPr lang="en-US" dirty="0" smtClean="0"/>
              <a:t>Breakthroughs </a:t>
            </a:r>
            <a:r>
              <a:rPr lang="en-US" dirty="0"/>
              <a:t>in basic biomedical sciences and human genomics have provided an </a:t>
            </a:r>
            <a:r>
              <a:rPr lang="en-US" dirty="0" smtClean="0"/>
              <a:t>ample supply </a:t>
            </a:r>
            <a:r>
              <a:rPr lang="en-US" dirty="0"/>
              <a:t>of information </a:t>
            </a:r>
            <a:r>
              <a:rPr lang="en-US" dirty="0" smtClean="0"/>
              <a:t>able to improve human health</a:t>
            </a:r>
          </a:p>
          <a:p>
            <a:r>
              <a:rPr lang="en-US" dirty="0" smtClean="0"/>
              <a:t>Many clinical trials are registered an basic and summary data is provided</a:t>
            </a:r>
          </a:p>
          <a:p>
            <a:r>
              <a:rPr lang="en-US" dirty="0" smtClean="0"/>
              <a:t>But </a:t>
            </a:r>
            <a:r>
              <a:rPr lang="en-US" dirty="0"/>
              <a:t>clinical trials data </a:t>
            </a:r>
            <a:r>
              <a:rPr lang="en-US" dirty="0" smtClean="0"/>
              <a:t>is in general not accessible for secondary analysis and meta-analysis </a:t>
            </a:r>
          </a:p>
          <a:p>
            <a:r>
              <a:rPr lang="en-US" dirty="0" smtClean="0"/>
              <a:t>What </a:t>
            </a:r>
            <a:r>
              <a:rPr lang="en-US" dirty="0"/>
              <a:t>is missing is a repository for clinical trial data (raw data, anonymized) that </a:t>
            </a:r>
            <a:r>
              <a:rPr lang="en-US" dirty="0" smtClean="0"/>
              <a:t>can be the </a:t>
            </a:r>
            <a:r>
              <a:rPr lang="en-US" dirty="0"/>
              <a:t>first step for </a:t>
            </a:r>
            <a:r>
              <a:rPr lang="en-US" dirty="0" smtClean="0"/>
              <a:t>the </a:t>
            </a:r>
            <a:r>
              <a:rPr lang="en-US" dirty="0"/>
              <a:t>exchange of clinical trials data with other biomedical research databases, </a:t>
            </a:r>
            <a:r>
              <a:rPr lang="en-US" dirty="0" smtClean="0"/>
              <a:t>and analysis by independent researchers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74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918281" y="509796"/>
            <a:ext cx="7391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Pilot: The </a:t>
            </a:r>
            <a:r>
              <a:rPr lang="en-US" dirty="0"/>
              <a:t>use of the EUDAT repository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store clinical </a:t>
            </a:r>
            <a:r>
              <a:rPr lang="en-US" dirty="0" smtClean="0"/>
              <a:t>trials data</a:t>
            </a:r>
            <a:endParaRPr lang="it-IT" altLang="it-IT" dirty="0" smtClean="0"/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607917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In this pilot we will evaluate if EUDAT services can be used to store and share clinical trials data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EUDAT repository will be combined with EUDAT services for </a:t>
            </a:r>
            <a:r>
              <a:rPr lang="en-US" sz="2000" dirty="0" smtClean="0"/>
              <a:t>secure</a:t>
            </a:r>
            <a:r>
              <a:rPr lang="en-US" sz="2000" dirty="0"/>
              <a:t>, GCP (Good Clinical Practice) compliant and transparent storage of clinical trials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Long-term storage of data in B2SAFE</a:t>
            </a:r>
          </a:p>
          <a:p>
            <a:r>
              <a:rPr lang="en-US" sz="2000" dirty="0" smtClean="0"/>
              <a:t>Sharing of the data archived in B2SAFE for secondary analysis and collaboration with B2SHARE</a:t>
            </a:r>
          </a:p>
          <a:p>
            <a:r>
              <a:rPr lang="en-US" sz="2000" dirty="0" smtClean="0"/>
              <a:t>Clinical trials data is human health data and thus subject to special protection and curation</a:t>
            </a:r>
          </a:p>
          <a:p>
            <a:pPr lvl="1"/>
            <a:r>
              <a:rPr lang="en-US" sz="2000" dirty="0" smtClean="0"/>
              <a:t>The clinical trials data will be de-identified and </a:t>
            </a:r>
            <a:r>
              <a:rPr lang="en-US" sz="2000" dirty="0" err="1" smtClean="0"/>
              <a:t>anonymised</a:t>
            </a:r>
            <a:r>
              <a:rPr lang="en-US" sz="2000" dirty="0" smtClean="0"/>
              <a:t> data </a:t>
            </a:r>
          </a:p>
          <a:p>
            <a:pPr lvl="1"/>
            <a:r>
              <a:rPr lang="en-US" sz="2000" dirty="0" smtClean="0"/>
              <a:t>An authentication service (AAS) will manage the access rights for users 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PID service will refer users, digital objects and associated documents to each other </a:t>
            </a:r>
          </a:p>
          <a:p>
            <a:pPr lvl="1"/>
            <a:r>
              <a:rPr lang="en-US" sz="2000" dirty="0" smtClean="0"/>
              <a:t>In addition, the linking of metadata is necessary for the </a:t>
            </a:r>
            <a:r>
              <a:rPr lang="en-US" sz="2000" dirty="0" err="1" smtClean="0"/>
              <a:t>searchability</a:t>
            </a:r>
            <a:r>
              <a:rPr lang="en-US" sz="2000" dirty="0" smtClean="0"/>
              <a:t> of clinical trials data objects</a:t>
            </a:r>
          </a:p>
          <a:p>
            <a:endParaRPr lang="it-IT" altLang="it-IT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5997"/>
            <a:ext cx="1282675" cy="7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UDATpptTemplate_lowre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ct Overview">
  <a:themeElements>
    <a:clrScheme name="Project Overview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Project 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EUDATpptTemplate_lowresolution</Template>
  <TotalTime>3</TotalTime>
  <Words>870</Words>
  <Application>Microsoft Office PowerPoint</Application>
  <PresentationFormat>On-screen Show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EUDATpptTemplate_lowresolution</vt:lpstr>
      <vt:lpstr>Presentation1</vt:lpstr>
      <vt:lpstr>Project Overview</vt:lpstr>
      <vt:lpstr>The use of the EUDAT repository to store clinical trials in a secure and compliant way</vt:lpstr>
      <vt:lpstr>EUDAT: A truly pan-European Infrastructure</vt:lpstr>
      <vt:lpstr>PowerPoint Presentation</vt:lpstr>
      <vt:lpstr>B2 Service Suite</vt:lpstr>
      <vt:lpstr>Building solutions with the communities</vt:lpstr>
      <vt:lpstr>The Challenges</vt:lpstr>
      <vt:lpstr>The Pilot Proponent</vt:lpstr>
      <vt:lpstr>The reason behind the EUDAT pilot</vt:lpstr>
      <vt:lpstr>Pilot: The use of the EUDAT repository  to store clinical trials data</vt:lpstr>
      <vt:lpstr>Position of the clinical trial data repository in the clinical trials workflow</vt:lpstr>
      <vt:lpstr>EUDAT services uptake</vt:lpstr>
      <vt:lpstr>For 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</dc:title>
  <dc:creator>Alex</dc:creator>
  <cp:lastModifiedBy>Alex</cp:lastModifiedBy>
  <cp:revision>19</cp:revision>
  <dcterms:created xsi:type="dcterms:W3CDTF">2016-02-10T08:46:03Z</dcterms:created>
  <dcterms:modified xsi:type="dcterms:W3CDTF">2016-05-03T14:54:47Z</dcterms:modified>
</cp:coreProperties>
</file>