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8" r:id="rId3"/>
  </p:sldMasterIdLst>
  <p:notesMasterIdLst>
    <p:notesMasterId r:id="rId14"/>
  </p:notesMasterIdLst>
  <p:sldIdLst>
    <p:sldId id="256" r:id="rId4"/>
    <p:sldId id="269" r:id="rId5"/>
    <p:sldId id="270" r:id="rId6"/>
    <p:sldId id="271" r:id="rId7"/>
    <p:sldId id="272" r:id="rId8"/>
    <p:sldId id="262" r:id="rId9"/>
    <p:sldId id="263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2" autoAdjust="0"/>
    <p:restoredTop sz="94660"/>
  </p:normalViewPr>
  <p:slideViewPr>
    <p:cSldViewPr>
      <p:cViewPr>
        <p:scale>
          <a:sx n="118" d="100"/>
          <a:sy n="118" d="100"/>
        </p:scale>
        <p:origin x="-16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3EF7B-2522-4FA0-AE16-92FADF18FE58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8FE2-8D55-4023-AD12-2682C15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it-IT" smtClean="0"/>
              <a:t>What is the problem/scientific challenge you are addressing?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Large amount of images and related data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Images are large files, resulting in a significant storage issue for institutes holding Natural History Collections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These institutes often do not have existing ICT capacity for this digital storage, particularly for long-term preservation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There has been a prioritisation to digitise the collections but there has not been the necessary related funding in the management and long term preservation of the resulting images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These challenges are being faced by potentially hundreds of natural history collections in Europe and it therefore makes sense to work together to develop a solution</a:t>
            </a:r>
          </a:p>
          <a:p>
            <a:pPr lvl="1" eaLnBrk="1" hangingPunct="1">
              <a:spcBef>
                <a:spcPct val="0"/>
              </a:spcBef>
            </a:pPr>
            <a:endParaRPr lang="en-GB" altLang="it-IT" smtClean="0"/>
          </a:p>
          <a:p>
            <a:pPr eaLnBrk="1" hangingPunct="1">
              <a:spcBef>
                <a:spcPct val="0"/>
              </a:spcBef>
            </a:pPr>
            <a:r>
              <a:rPr lang="en-GB" altLang="it-IT" smtClean="0"/>
              <a:t>What are the potential consequences faced to your community without a solution?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There is a serious risk of losing large numbers of digital images, several institutes have already had issues which have resulted in the loss of images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 duplication of effort in finding a solution would result in wasting both time and money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 solution would open up tools to more institutes – these would generally not otherwise be available</a:t>
            </a:r>
          </a:p>
          <a:p>
            <a:pPr lvl="1" eaLnBrk="1" hangingPunct="1">
              <a:spcBef>
                <a:spcPct val="0"/>
              </a:spcBef>
            </a:pPr>
            <a:endParaRPr lang="en-GB" altLang="it-IT" smtClean="0"/>
          </a:p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B6D1C77-4430-40B0-BBF4-FC37270782B3}" type="slidenum">
              <a:rPr lang="en-GB" altLang="it-IT"/>
              <a:pPr/>
              <a:t>6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5969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it-IT" smtClean="0"/>
              <a:t>What is the problem/scientific challenge you are addressing?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Large amount of images and related data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Images are large files, resulting in a significant storage issue for institutes holding Natural History Collections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These institutes often do not have existing ICT capacity for this digital storage, particularly for long-term preservation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There has been a prioritisation to digitise the collections but there has not been the necessary related funding in the management and long term preservation of the resulting images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These challenges are being faced by potentially hundreds of natural history collections in Europe and it therefore makes sense to work together to develop a solution</a:t>
            </a:r>
          </a:p>
          <a:p>
            <a:pPr lvl="1" eaLnBrk="1" hangingPunct="1">
              <a:spcBef>
                <a:spcPct val="0"/>
              </a:spcBef>
            </a:pPr>
            <a:endParaRPr lang="en-GB" altLang="it-IT" smtClean="0"/>
          </a:p>
          <a:p>
            <a:pPr eaLnBrk="1" hangingPunct="1">
              <a:spcBef>
                <a:spcPct val="0"/>
              </a:spcBef>
            </a:pPr>
            <a:r>
              <a:rPr lang="en-GB" altLang="it-IT" smtClean="0"/>
              <a:t>What are the potential consequences faced to your community without a solution?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There is a serious risk of losing large numbers of digital images, several institutes have already had issues which have resulted in the loss of images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 duplication of effort in finding a solution would result in wasting both time and money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it-IT" smtClean="0"/>
              <a:t>The solution would open up tools to more institutes – these would generally not otherwise be available</a:t>
            </a:r>
          </a:p>
          <a:p>
            <a:pPr lvl="1" eaLnBrk="1" hangingPunct="1">
              <a:spcBef>
                <a:spcPct val="0"/>
              </a:spcBef>
            </a:pPr>
            <a:endParaRPr lang="en-GB" altLang="it-IT" smtClean="0"/>
          </a:p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52ECEA4-8412-44A3-B50E-0A4D4AF5579E}" type="slidenum">
              <a:rPr lang="en-GB" altLang="it-IT"/>
              <a:pPr/>
              <a:t>7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6819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2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3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1323115"/>
            <a:ext cx="4346448" cy="67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3212976"/>
            <a:ext cx="4346448" cy="67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4149080"/>
            <a:ext cx="4346448" cy="67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5085184"/>
            <a:ext cx="4346448" cy="676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2276872"/>
            <a:ext cx="4346448" cy="676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31216"/>
            <a:ext cx="3846576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037" name="Group 1036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24" name="Picture 1023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27" name="Picture 102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28" name="Picture 102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29" name="Picture 102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030" name="Picture 102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031" name="Picture 103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032" name="Picture 103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033" name="Picture 103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034" name="Picture 103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035" name="Picture 103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036" name="Picture 103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442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854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31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0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5715000" y="3733800"/>
            <a:ext cx="2895600" cy="0"/>
          </a:xfrm>
          <a:prstGeom prst="line">
            <a:avLst/>
          </a:prstGeom>
          <a:noFill/>
          <a:ln w="28575">
            <a:solidFill>
              <a:srgbClr val="2D4E6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CMDI workshop</a:t>
            </a:r>
          </a:p>
          <a:p>
            <a:pPr>
              <a:defRPr/>
            </a:pPr>
            <a:r>
              <a:rPr lang="en-US" dirty="0" smtClean="0"/>
              <a:t>Utrecht</a:t>
            </a:r>
          </a:p>
          <a:p>
            <a:pPr>
              <a:defRPr/>
            </a:pPr>
            <a:r>
              <a:rPr lang="en-US" dirty="0" smtClean="0"/>
              <a:t>2013-10-14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7AD4-9EE1-2046-ACC1-DAA2CCDF2B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16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1E60-7580-744C-A4A2-D1878DF78F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815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687F-5FAD-1A4D-8420-08685BABC9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18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322A-0937-8C46-809D-F937EBA040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802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CED2-AAAA-084B-BA6E-C5C5C999A7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0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3492-E7B6-8542-834E-7D99FA4244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205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2DD6-04AF-654C-A535-01FBEE72D8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06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8BEC-2F43-AC4A-B8F1-149FFAB2FB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855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BCA6-2112-8B40-BF04-D94D1A456E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486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90500"/>
            <a:ext cx="21336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"/>
            <a:ext cx="62484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E3BC-74C8-F945-907E-D4015E66F8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2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  <p:sldLayoutId id="2147483686" r:id="rId26"/>
    <p:sldLayoutId id="2147483687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0500"/>
            <a:ext cx="579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rgbClr val="F3C579">
                      <a:alpha val="50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</a:t>
            </a:r>
            <a:r>
              <a:rPr lang="en-US"/>
              <a:t> </a:t>
            </a:r>
            <a:r>
              <a:rPr lang="hr-HR"/>
              <a:t>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1400" y="1524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EUDAT conference</a:t>
            </a:r>
          </a:p>
          <a:p>
            <a:pPr>
              <a:defRPr/>
            </a:pPr>
            <a:r>
              <a:rPr lang="en-US" dirty="0" smtClean="0"/>
              <a:t>Amsterdam</a:t>
            </a:r>
          </a:p>
          <a:p>
            <a:pPr>
              <a:defRPr/>
            </a:pPr>
            <a:r>
              <a:rPr lang="en-US" dirty="0" smtClean="0"/>
              <a:t>2014-09-25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00800"/>
            <a:ext cx="2133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7CDE327-A5EB-5C43-AD6F-D90A0FEDCDF0}" type="slidenum">
              <a:rPr lang="hr-HR" smtClean="0"/>
              <a:pPr>
                <a:defRPr/>
              </a:pPr>
              <a:t>‹#›</a:t>
            </a:fld>
            <a:fld id="{8ADD55D7-5269-D340-BF5F-26836CE6BF54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02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Herbadrop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Picture 2" descr="C:\Users\schagnoux\Documents\Herbadrop\Forum2016\herbadropTmp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0"/>
          <a:stretch>
            <a:fillRect/>
          </a:stretch>
        </p:blipFill>
        <p:spPr bwMode="auto">
          <a:xfrm>
            <a:off x="251520" y="4869160"/>
            <a:ext cx="460851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1) B2SAFE will be used in the first step of the ingestion process.  Existing images of herbarium specimens along with the associated data are transmitted to the CINES repository using a Data </a:t>
            </a:r>
            <a:r>
              <a:rPr lang="en-US" dirty="0" err="1"/>
              <a:t>synchronisation</a:t>
            </a:r>
            <a:r>
              <a:rPr lang="en-US" dirty="0"/>
              <a:t> &amp; exchange service.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The ingestion into B2SAFE will always be carried out in accordance with the centralized persistent identifiers (PID) management system used in EUDAT (e.g. EPIC handle);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) The discovery, sharing and visualization of the data objects can be performed with the EUDAT B2FIND service.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EUDAT Service </a:t>
            </a:r>
            <a:r>
              <a:rPr lang="it-IT" dirty="0" err="1" smtClean="0"/>
              <a:t>Uptake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496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pPr eaLnBrk="1" hangingPunct="1"/>
            <a:r>
              <a:rPr lang="en-GB" altLang="it-IT" dirty="0" smtClean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600201"/>
            <a:ext cx="4175770" cy="370100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500 </a:t>
            </a:r>
            <a:r>
              <a:rPr lang="en-GB" dirty="0"/>
              <a:t>m</a:t>
            </a:r>
            <a:r>
              <a:rPr lang="en-GB" dirty="0" smtClean="0"/>
              <a:t>illion specimens in herbaria all over the world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Global trend to industrial digitizing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Data </a:t>
            </a:r>
            <a:r>
              <a:rPr lang="en-GB" dirty="0"/>
              <a:t>d</a:t>
            </a:r>
            <a:r>
              <a:rPr lang="en-GB" dirty="0" smtClean="0"/>
              <a:t>ifficult to handle even for medium size institutes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Same challenges being faced by potentially hundreds of herbaria in Europe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Makes sense to work together to develop a solution</a:t>
            </a:r>
            <a:endParaRPr lang="en-GB" dirty="0"/>
          </a:p>
        </p:txBody>
      </p:sp>
      <p:pic>
        <p:nvPicPr>
          <p:cNvPr id="4100" name="Picture 2" descr="C:\Users\schagnoux\Documents\Herbadrop\Forum2016\E00385542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0850"/>
            <a:ext cx="3646488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292725" y="6240463"/>
            <a:ext cx="364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100"/>
              <a:t>tiff: 180MB	zip: 80MB	jpg: 1MB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100"/>
              <a:t>Total: 161MB </a:t>
            </a:r>
          </a:p>
        </p:txBody>
      </p:sp>
      <p:pic>
        <p:nvPicPr>
          <p:cNvPr id="6" name="Picture 2" descr="C:\Users\schagnoux\Documents\Herbadrop\Forum2016\herbadropTmp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0"/>
          <a:stretch>
            <a:fillRect/>
          </a:stretch>
        </p:blipFill>
        <p:spPr bwMode="auto">
          <a:xfrm>
            <a:off x="323528" y="5603095"/>
            <a:ext cx="2818532" cy="87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pPr eaLnBrk="1" hangingPunct="1"/>
            <a:r>
              <a:rPr lang="en-GB" altLang="it-IT" smtClean="0"/>
              <a:t>Risks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600201"/>
            <a:ext cx="4175770" cy="398904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it-IT" sz="2000" dirty="0" smtClean="0"/>
              <a:t>Serious risk of losing data – several institutes already had losses</a:t>
            </a:r>
          </a:p>
          <a:p>
            <a:pPr eaLnBrk="1" hangingPunct="1"/>
            <a:r>
              <a:rPr lang="en-GB" altLang="it-IT" sz="2000" dirty="0" smtClean="0"/>
              <a:t>Duplication of effort in finding a solution – waste of time and money</a:t>
            </a:r>
          </a:p>
          <a:p>
            <a:pPr eaLnBrk="1" hangingPunct="1"/>
            <a:r>
              <a:rPr lang="en-GB" altLang="it-IT" sz="2000" dirty="0" smtClean="0"/>
              <a:t>Without a solution many tools are not available to institutes resulting in inefficient progress at best</a:t>
            </a:r>
          </a:p>
        </p:txBody>
      </p:sp>
      <p:pic>
        <p:nvPicPr>
          <p:cNvPr id="6148" name="Picture 3" descr="C:\Users\schagnoux\Pictures\cacta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692150"/>
            <a:ext cx="3698875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chagnoux\Documents\Herbadrop\Forum2016\herbadropTmp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0"/>
          <a:stretch>
            <a:fillRect/>
          </a:stretch>
        </p:blipFill>
        <p:spPr bwMode="auto">
          <a:xfrm>
            <a:off x="251520" y="5589241"/>
            <a:ext cx="2818532" cy="87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708819"/>
            <a:ext cx="7391400" cy="868362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Herbadrop</a:t>
            </a:r>
            <a:r>
              <a:rPr lang="it-IT" dirty="0" smtClean="0"/>
              <a:t> Data </a:t>
            </a:r>
            <a:r>
              <a:rPr lang="it-IT" dirty="0" err="1" smtClean="0"/>
              <a:t>Pilot</a:t>
            </a:r>
            <a:endParaRPr lang="it-IT" dirty="0"/>
          </a:p>
        </p:txBody>
      </p:sp>
      <p:pic>
        <p:nvPicPr>
          <p:cNvPr id="7" name="Picture 2" descr="C:\Users\schagnoux\Documents\Herbadrop\Forum2016\herbadropTmp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0"/>
          <a:stretch>
            <a:fillRect/>
          </a:stretch>
        </p:blipFill>
        <p:spPr bwMode="auto">
          <a:xfrm>
            <a:off x="6732240" y="230336"/>
            <a:ext cx="2055267" cy="63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err="1"/>
              <a:t>Herbadrop</a:t>
            </a:r>
            <a:r>
              <a:rPr lang="en-US" sz="1800" dirty="0"/>
              <a:t> is both an archival service for long-term preservation of herbarium specimen images and a tool for extracting information by image analysis. </a:t>
            </a:r>
            <a:endParaRPr lang="en-US" sz="1800" dirty="0" smtClean="0"/>
          </a:p>
          <a:p>
            <a:r>
              <a:rPr lang="en-GB" sz="1800" dirty="0"/>
              <a:t>The proposed innovative service platform is expected to support or even substitute costly manual data input activities as much as possible. </a:t>
            </a:r>
            <a:r>
              <a:rPr lang="en-GB" sz="1800" dirty="0" smtClean="0"/>
              <a:t>The </a:t>
            </a:r>
            <a:r>
              <a:rPr lang="en-GB" sz="1800" dirty="0"/>
              <a:t>platform will also curate and complete metadata with result of image analysis such as optical character recognition (OCR) and pattern matching. </a:t>
            </a:r>
            <a:endParaRPr lang="en-GB" sz="1800" dirty="0" smtClean="0"/>
          </a:p>
          <a:p>
            <a:r>
              <a:rPr lang="en-GB" sz="1800" dirty="0" smtClean="0"/>
              <a:t>Results </a:t>
            </a:r>
            <a:r>
              <a:rPr lang="en-GB" sz="1800" dirty="0"/>
              <a:t>will be exposed as platform independent web-services which can be effectively integrated into herbarium data management systems as well as metadata capture workflows</a:t>
            </a:r>
            <a:r>
              <a:rPr lang="en-GB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88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22" y="605292"/>
            <a:ext cx="7391400" cy="868362"/>
          </a:xfrm>
        </p:spPr>
        <p:txBody>
          <a:bodyPr/>
          <a:lstStyle/>
          <a:p>
            <a:r>
              <a:rPr lang="it-IT" dirty="0" err="1" smtClean="0"/>
              <a:t>Herbadrop</a:t>
            </a:r>
            <a:endParaRPr lang="it-IT" dirty="0"/>
          </a:p>
        </p:txBody>
      </p:sp>
      <p:pic>
        <p:nvPicPr>
          <p:cNvPr id="4" name="Picture 7" descr="C:\Users\schagnoux\Documents\Herbadrop\logos\logo Naturali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0" y="2992536"/>
            <a:ext cx="911094" cy="13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chagnoux\Documents\Herbadrop\logos\BGBM_Logo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64" y="2924534"/>
            <a:ext cx="1512168" cy="118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SCHAGN~1\AppData\Local\Temp\_PA689\LOGO_MNHN\MNHN-logo-sig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46" y="4529280"/>
            <a:ext cx="3146628" cy="8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schagnoux\Documents\Herbadrop\logos\digitarium_1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93119"/>
            <a:ext cx="2490659" cy="5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schagnoux\Documents\Herbadrop\logos\MASTER LOGO_EDINBURGH_P5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32" y="3093207"/>
            <a:ext cx="2563326" cy="85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31125" y="1476528"/>
            <a:ext cx="765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Five</a:t>
            </a:r>
            <a:r>
              <a:rPr lang="it-IT" sz="2400" dirty="0" smtClean="0"/>
              <a:t> </a:t>
            </a:r>
            <a:r>
              <a:rPr lang="it-IT" sz="2400" dirty="0" err="1" smtClean="0"/>
              <a:t>European</a:t>
            </a:r>
            <a:r>
              <a:rPr lang="it-IT" sz="2400" dirty="0" smtClean="0"/>
              <a:t> </a:t>
            </a:r>
            <a:r>
              <a:rPr lang="it-IT" sz="2400" dirty="0" err="1" smtClean="0"/>
              <a:t>partners</a:t>
            </a:r>
            <a:r>
              <a:rPr lang="it-IT" sz="2400" dirty="0" smtClean="0"/>
              <a:t> </a:t>
            </a:r>
            <a:r>
              <a:rPr lang="it-IT" sz="2400" dirty="0" err="1" smtClean="0"/>
              <a:t>Piloting</a:t>
            </a:r>
            <a:r>
              <a:rPr lang="it-IT" sz="2400" dirty="0" smtClean="0"/>
              <a:t> a model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could</a:t>
            </a:r>
            <a:r>
              <a:rPr lang="it-IT" sz="2400" dirty="0" smtClean="0"/>
              <a:t> </a:t>
            </a:r>
            <a:r>
              <a:rPr lang="it-IT" sz="2400" dirty="0" err="1" smtClean="0"/>
              <a:t>then</a:t>
            </a:r>
            <a:r>
              <a:rPr lang="it-IT" sz="2400" dirty="0" smtClean="0"/>
              <a:t> be </a:t>
            </a:r>
            <a:r>
              <a:rPr lang="it-IT" sz="2400" dirty="0" err="1" smtClean="0"/>
              <a:t>replicated</a:t>
            </a:r>
            <a:r>
              <a:rPr lang="it-IT" sz="2400" dirty="0" smtClean="0"/>
              <a:t> by </a:t>
            </a:r>
            <a:r>
              <a:rPr lang="it-IT" sz="2400" dirty="0" err="1" smtClean="0"/>
              <a:t>other</a:t>
            </a:r>
            <a:r>
              <a:rPr lang="it-IT" sz="2400" dirty="0" smtClean="0"/>
              <a:t> </a:t>
            </a:r>
            <a:r>
              <a:rPr lang="it-IT" sz="2400" dirty="0" err="1" smtClean="0"/>
              <a:t>institutes</a:t>
            </a:r>
            <a:endParaRPr lang="it-IT" sz="2400" dirty="0"/>
          </a:p>
        </p:txBody>
      </p:sp>
      <p:pic>
        <p:nvPicPr>
          <p:cNvPr id="12" name="Picture 2" descr="C:\Users\schagnoux\Documents\Herbadrop\Forum2016\herbadropTmp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0"/>
          <a:stretch>
            <a:fillRect/>
          </a:stretch>
        </p:blipFill>
        <p:spPr bwMode="auto">
          <a:xfrm>
            <a:off x="6818635" y="281630"/>
            <a:ext cx="1868165" cy="57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26447"/>
      </p:ext>
    </p:extLst>
  </p:cSld>
  <p:clrMapOvr>
    <a:masterClrMapping/>
  </p:clrMapOvr>
</p:sld>
</file>

<file path=ppt/theme/theme1.xml><?xml version="1.0" encoding="utf-8"?>
<a:theme xmlns:a="http://schemas.openxmlformats.org/drawingml/2006/main" name="EUDATpptTemplate_lowre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ct Overview">
  <a:themeElements>
    <a:clrScheme name="Project Overview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Project Overvi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EUDATpptTemplate_lowresolution</Template>
  <TotalTime>118</TotalTime>
  <Words>884</Words>
  <Application>Microsoft Office PowerPoint</Application>
  <PresentationFormat>On-screen Show (4:3)</PresentationFormat>
  <Paragraphs>75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EUDATpptTemplate_lowresolution</vt:lpstr>
      <vt:lpstr>Presentation1</vt:lpstr>
      <vt:lpstr>Project Overview</vt:lpstr>
      <vt:lpstr>Herbadrop</vt:lpstr>
      <vt:lpstr>EUDAT: A truly pan-European Infrastructure</vt:lpstr>
      <vt:lpstr>PowerPoint Presentation</vt:lpstr>
      <vt:lpstr>B2 Service Suite</vt:lpstr>
      <vt:lpstr>Building solutions with the communities</vt:lpstr>
      <vt:lpstr>Challenges</vt:lpstr>
      <vt:lpstr>Risks</vt:lpstr>
      <vt:lpstr>The Herbadrop Data Pilot</vt:lpstr>
      <vt:lpstr>Herbadrop</vt:lpstr>
      <vt:lpstr>EUDAT Service Uptake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CLARIN</dc:title>
  <dc:creator>Alex</dc:creator>
  <cp:lastModifiedBy>Alex</cp:lastModifiedBy>
  <cp:revision>11</cp:revision>
  <dcterms:created xsi:type="dcterms:W3CDTF">2016-02-10T08:46:03Z</dcterms:created>
  <dcterms:modified xsi:type="dcterms:W3CDTF">2016-05-03T14:58:31Z</dcterms:modified>
</cp:coreProperties>
</file>